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3" r:id="rId1"/>
  </p:sldMasterIdLst>
  <p:notesMasterIdLst>
    <p:notesMasterId r:id="rId17"/>
  </p:notesMasterIdLst>
  <p:sldIdLst>
    <p:sldId id="1851" r:id="rId2"/>
    <p:sldId id="2000" r:id="rId3"/>
    <p:sldId id="455" r:id="rId4"/>
    <p:sldId id="2110" r:id="rId5"/>
    <p:sldId id="2105" r:id="rId6"/>
    <p:sldId id="2111" r:id="rId7"/>
    <p:sldId id="2106" r:id="rId8"/>
    <p:sldId id="2114" r:id="rId9"/>
    <p:sldId id="2107" r:id="rId10"/>
    <p:sldId id="2112" r:id="rId11"/>
    <p:sldId id="2108" r:id="rId12"/>
    <p:sldId id="2113" r:id="rId13"/>
    <p:sldId id="2104" r:id="rId14"/>
    <p:sldId id="2109" r:id="rId15"/>
    <p:sldId id="2103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0000BC"/>
    <a:srgbClr val="004992"/>
    <a:srgbClr val="0A3D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C3F63FF-6FBB-ECBA-2335-31BABA15D188}" v="2" dt="2024-05-02T10:47:54.799"/>
  </p1510:revLst>
</p1510:revInfo>
</file>

<file path=ppt/tableStyles.xml><?xml version="1.0" encoding="utf-8"?>
<a:tblStyleLst xmlns:a="http://schemas.openxmlformats.org/drawingml/2006/main" def="{5C22544A-7EE6-4342-B048-85BDC9FD1C3A}">
  <a:tblStyle styleId="{10A1B5D5-9B99-4C35-A422-299274C87663}" styleName="Styl pośredni 1 — Ak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AF606853-7671-496A-8E4F-DF71F8EC918B}" styleName="Styl ciemny 1 — Ak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6D9F66E-5EB9-4882-86FB-DCBF35E3C3E4}" styleName="Styl pośredni 4 — Ak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125E5076-3810-47DD-B79F-674D7AD40C01}" styleName="Styl ciemny 1 — Ak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B301B821-A1FF-4177-AEE7-76D212191A09}" styleName="Styl pośredni 1 — Ak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CF1AB2-1976-4502-BF36-3FF5EA218861}" styleName="Styl pośredni 4 — Ak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16" autoAdjust="0"/>
    <p:restoredTop sz="96222" autoAdjust="0"/>
  </p:normalViewPr>
  <p:slideViewPr>
    <p:cSldViewPr>
      <p:cViewPr varScale="1">
        <p:scale>
          <a:sx n="146" d="100"/>
          <a:sy n="146" d="100"/>
        </p:scale>
        <p:origin x="558" y="11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53514"/>
    </p:cViewPr>
  </p:outlineViewPr>
  <p:notesTextViewPr>
    <p:cViewPr>
      <p:scale>
        <a:sx n="1" d="1"/>
        <a:sy n="1" d="1"/>
      </p:scale>
      <p:origin x="0" y="0"/>
    </p:cViewPr>
  </p:notesTextViewPr>
  <p:gridSpacing cx="45000" cy="45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pl-PL" sz="2800" dirty="0"/>
              <a:t>Przykładowy</a:t>
            </a:r>
            <a:r>
              <a:rPr lang="pl-PL" sz="2800" baseline="0" dirty="0"/>
              <a:t> wykres</a:t>
            </a:r>
            <a:endParaRPr lang="en-US" sz="2800" dirty="0"/>
          </a:p>
        </c:rich>
      </c:tx>
      <c:layout>
        <c:manualLayout>
          <c:xMode val="edge"/>
          <c:yMode val="edge"/>
          <c:x val="0.17642542493600399"/>
          <c:y val="2.625119253135720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6.9787555504363954E-2"/>
          <c:y val="0.15259985459432512"/>
          <c:w val="0.64022550227188835"/>
          <c:h val="0.81888030113894827"/>
        </c:manualLayout>
      </c:layout>
      <c:pieChart>
        <c:varyColors val="1"/>
        <c:ser>
          <c:idx val="0"/>
          <c:order val="0"/>
          <c:tx>
            <c:strRef>
              <c:f>Arkusz1!$B$1</c:f>
              <c:strCache>
                <c:ptCount val="1"/>
                <c:pt idx="0">
                  <c:v>Sprzedaż</c:v>
                </c:pt>
              </c:strCache>
            </c:strRef>
          </c:tx>
          <c:dPt>
            <c:idx val="0"/>
            <c:bubble3D val="0"/>
            <c:spPr>
              <a:pattFill prst="pct90">
                <a:fgClr>
                  <a:srgbClr val="003399"/>
                </a:fgClr>
                <a:bgClr>
                  <a:schemeClr val="bg1"/>
                </a:bgClr>
              </a:patt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DEF9-40B5-9555-C6DEEAE267F3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2-DEF9-40B5-9555-C6DEEAE267F3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600" b="1" i="0" u="none" strike="noStrike" kern="1200" baseline="0">
                    <a:solidFill>
                      <a:srgbClr val="FFFF00"/>
                    </a:solidFill>
                    <a:latin typeface="+mn-lt"/>
                    <a:ea typeface="+mn-ea"/>
                    <a:cs typeface="+mn-cs"/>
                  </a:defRPr>
                </a:pPr>
                <a:endParaRPr lang="pl-PL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Arkusz1!$A$2:$A$3</c:f>
              <c:strCache>
                <c:ptCount val="2"/>
                <c:pt idx="0">
                  <c:v>1. Dane</c:v>
                </c:pt>
                <c:pt idx="1">
                  <c:v>2. Dane</c:v>
                </c:pt>
              </c:strCache>
            </c:strRef>
          </c:cat>
          <c:val>
            <c:numRef>
              <c:f>Arkusz1!$B$2:$B$3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EF9-40B5-9555-C6DEEAE267F3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28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28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</c:legendEntry>
      <c:layout>
        <c:manualLayout>
          <c:xMode val="edge"/>
          <c:yMode val="edge"/>
          <c:x val="0.70928803385854367"/>
          <c:y val="0.37112966379118706"/>
          <c:w val="0.27115588935702506"/>
          <c:h val="0.2874515143969552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pl-PL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pl-PL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EF8C33-F731-4628-836D-0A69BC7424E9}" type="datetimeFigureOut">
              <a:rPr lang="pl-PL" smtClean="0"/>
              <a:t>25.02.2026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42CB28-2A32-4D7A-8147-1104F3CB456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948519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419100" y="1239838"/>
            <a:ext cx="5954713" cy="3351212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854405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raz slajdu — symbol zastępczy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atki — symbol zastępczy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pl-PL" noProof="0" dirty="0"/>
          </a:p>
        </p:txBody>
      </p:sp>
      <p:sp>
        <p:nvSpPr>
          <p:cNvPr id="4" name="Numer slajdu — symbol zastępczy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69D2F9AB-3C90-481E-8C34-4F549BF455D7}" type="slidenum">
              <a:rPr lang="pl-PL" smtClean="0"/>
              <a:t>15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118452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2/25/2026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E7FCD-74FC-4D3A-9665-54A6D3DBFCED}" type="slidenum">
              <a:rPr lang="pl-PL" smtClean="0"/>
              <a:t>‹#›</a:t>
            </a:fld>
            <a:endParaRPr lang="pl-PL"/>
          </a:p>
        </p:txBody>
      </p:sp>
      <p:pic>
        <p:nvPicPr>
          <p:cNvPr id="7" name="Obraz 6">
            <a:extLst>
              <a:ext uri="{FF2B5EF4-FFF2-40B4-BE49-F238E27FC236}">
                <a16:creationId xmlns:a16="http://schemas.microsoft.com/office/drawing/2014/main" id="{5DC10466-13D6-79F3-2905-F84F4F242D7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3747" y="6365234"/>
            <a:ext cx="720196" cy="492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99919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E7FCD-74FC-4D3A-9665-54A6D3DBFCE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549825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E7FCD-74FC-4D3A-9665-54A6D3DBFCE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97554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08_Dwie kolumny tekstu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 hasCustomPrompt="1"/>
          </p:nvPr>
        </p:nvSpPr>
        <p:spPr>
          <a:xfrm>
            <a:off x="630000" y="666000"/>
            <a:ext cx="8891513" cy="41400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lnSpc>
                <a:spcPct val="72000"/>
              </a:lnSpc>
              <a:defRPr sz="2925" b="0" i="0">
                <a:solidFill>
                  <a:schemeClr val="tx1"/>
                </a:solidFill>
                <a:latin typeface="+mj-lt"/>
                <a:cs typeface="Verdana"/>
              </a:defRPr>
            </a:lvl1pPr>
          </a:lstStyle>
          <a:p>
            <a:r>
              <a:rPr lang="pl-PL"/>
              <a:t>Dwie kolumny tekstu</a:t>
            </a:r>
            <a:endParaRPr/>
          </a:p>
        </p:txBody>
      </p:sp>
      <p:sp>
        <p:nvSpPr>
          <p:cNvPr id="11" name="Symbol zastępczy tekstu 10">
            <a:extLst>
              <a:ext uri="{FF2B5EF4-FFF2-40B4-BE49-F238E27FC236}">
                <a16:creationId xmlns:a16="http://schemas.microsoft.com/office/drawing/2014/main" id="{823AF364-767B-CF37-7010-E018E019BB4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30000" y="1143000"/>
            <a:ext cx="8892000" cy="369332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950">
                <a:solidFill>
                  <a:schemeClr val="tx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1pPr>
            <a:lvl2pPr marL="0" algn="l">
              <a:defRPr sz="1950">
                <a:solidFill>
                  <a:schemeClr val="tx1"/>
                </a:solidFill>
                <a:latin typeface="+mn-lt"/>
              </a:defRPr>
            </a:lvl2pPr>
            <a:lvl3pPr marL="0" algn="l">
              <a:defRPr sz="1950">
                <a:solidFill>
                  <a:schemeClr val="tx1"/>
                </a:solidFill>
                <a:latin typeface="+mn-lt"/>
              </a:defRPr>
            </a:lvl3pPr>
            <a:lvl4pPr marL="0" algn="l">
              <a:defRPr sz="1950">
                <a:solidFill>
                  <a:schemeClr val="tx1"/>
                </a:solidFill>
                <a:latin typeface="+mn-lt"/>
              </a:defRPr>
            </a:lvl4pPr>
            <a:lvl5pPr marL="0" algn="l">
              <a:defRPr sz="1950">
                <a:solidFill>
                  <a:schemeClr val="tx1"/>
                </a:solidFill>
                <a:latin typeface="+mn-lt"/>
              </a:defRPr>
            </a:lvl5pPr>
          </a:lstStyle>
          <a:p>
            <a:pPr lvl="0"/>
            <a:r>
              <a:rPr lang="pl-PL"/>
              <a:t>Z wyróżnionym tekstem</a:t>
            </a:r>
          </a:p>
        </p:txBody>
      </p:sp>
      <p:sp>
        <p:nvSpPr>
          <p:cNvPr id="13" name="Symbol zastępczy tekstu 12">
            <a:extLst>
              <a:ext uri="{FF2B5EF4-FFF2-40B4-BE49-F238E27FC236}">
                <a16:creationId xmlns:a16="http://schemas.microsoft.com/office/drawing/2014/main" id="{0FCD88CD-B185-DA18-F703-3B57ACD8E0D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30000" y="2016000"/>
            <a:ext cx="5328000" cy="2057400"/>
          </a:xfrm>
          <a:prstGeom prst="rect">
            <a:avLst/>
          </a:prstGeom>
        </p:spPr>
        <p:txBody>
          <a:bodyPr lIns="0" tIns="0" rIns="0" bIns="0" numCol="1" spcCol="540000">
            <a:noAutofit/>
          </a:bodyPr>
          <a:lstStyle>
            <a:lvl1pPr marL="0" indent="0" algn="l">
              <a:lnSpc>
                <a:spcPct val="115000"/>
              </a:lnSpc>
              <a:spcBef>
                <a:spcPts val="2113"/>
              </a:spcBef>
              <a:buFontTx/>
              <a:buNone/>
              <a:tabLst>
                <a:tab pos="292500" algn="l"/>
              </a:tabLst>
              <a:defRPr sz="1463">
                <a:solidFill>
                  <a:schemeClr val="tx1"/>
                </a:solidFill>
                <a:latin typeface="+mn-lt"/>
              </a:defRPr>
            </a:lvl1pPr>
            <a:lvl2pPr marL="232538" indent="-232172" algn="l">
              <a:lnSpc>
                <a:spcPct val="115000"/>
              </a:lnSpc>
              <a:spcBef>
                <a:spcPts val="2031"/>
              </a:spcBef>
              <a:buClr>
                <a:schemeClr val="tx1"/>
              </a:buClr>
              <a:buSzPct val="120000"/>
              <a:buFont typeface="Wingdings" panose="05000000000000000000" pitchFamily="2" charset="2"/>
              <a:buChar char="§"/>
              <a:tabLst>
                <a:tab pos="263250" algn="l"/>
              </a:tabLst>
              <a:defRPr sz="1463">
                <a:solidFill>
                  <a:schemeClr val="tx1"/>
                </a:solidFill>
                <a:latin typeface="+mn-lt"/>
              </a:defRPr>
            </a:lvl2pPr>
            <a:lvl3pPr marL="204750" indent="-204750" algn="l">
              <a:lnSpc>
                <a:spcPct val="115000"/>
              </a:lnSpc>
              <a:defRPr sz="1463">
                <a:solidFill>
                  <a:schemeClr val="tx1"/>
                </a:solidFill>
                <a:latin typeface="+mn-lt"/>
              </a:defRPr>
            </a:lvl3pPr>
            <a:lvl4pPr marL="204750" indent="-204750" algn="l">
              <a:lnSpc>
                <a:spcPct val="115000"/>
              </a:lnSpc>
              <a:defRPr sz="1463">
                <a:solidFill>
                  <a:schemeClr val="tx1"/>
                </a:solidFill>
                <a:latin typeface="+mn-lt"/>
              </a:defRPr>
            </a:lvl4pPr>
            <a:lvl5pPr marL="204750" indent="-204750" algn="l">
              <a:lnSpc>
                <a:spcPct val="115000"/>
              </a:lnSpc>
              <a:defRPr sz="1463">
                <a:solidFill>
                  <a:schemeClr val="tx1"/>
                </a:solidFill>
                <a:latin typeface="+mn-lt"/>
              </a:defRPr>
            </a:lvl5pPr>
          </a:lstStyle>
          <a:p>
            <a:pPr lvl="0"/>
            <a:r>
              <a:rPr lang="pl-PL"/>
              <a:t>Dwa poziomy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12">
            <a:extLst>
              <a:ext uri="{FF2B5EF4-FFF2-40B4-BE49-F238E27FC236}">
                <a16:creationId xmlns:a16="http://schemas.microsoft.com/office/drawing/2014/main" id="{B4E20F8F-4E0B-A9A4-FD35-F3A0B1A39B4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33401" y="2016000"/>
            <a:ext cx="5328000" cy="3771900"/>
          </a:xfrm>
          <a:prstGeom prst="rect">
            <a:avLst/>
          </a:prstGeom>
        </p:spPr>
        <p:txBody>
          <a:bodyPr lIns="0" tIns="0" rIns="0" bIns="0" numCol="1" spcCol="540000">
            <a:noAutofit/>
          </a:bodyPr>
          <a:lstStyle>
            <a:lvl1pPr marL="0" indent="0" algn="l">
              <a:lnSpc>
                <a:spcPct val="115000"/>
              </a:lnSpc>
              <a:spcBef>
                <a:spcPts val="2113"/>
              </a:spcBef>
              <a:buFontTx/>
              <a:buNone/>
              <a:tabLst>
                <a:tab pos="292500" algn="l"/>
              </a:tabLst>
              <a:defRPr sz="1463">
                <a:solidFill>
                  <a:schemeClr val="tx1"/>
                </a:solidFill>
                <a:latin typeface="+mn-lt"/>
              </a:defRPr>
            </a:lvl1pPr>
            <a:lvl2pPr marL="232538" indent="-232172" algn="l">
              <a:lnSpc>
                <a:spcPct val="115000"/>
              </a:lnSpc>
              <a:spcBef>
                <a:spcPts val="2031"/>
              </a:spcBef>
              <a:buClr>
                <a:schemeClr val="tx1"/>
              </a:buClr>
              <a:buSzPct val="120000"/>
              <a:buFont typeface="Wingdings" panose="05000000000000000000" pitchFamily="2" charset="2"/>
              <a:buChar char="§"/>
              <a:tabLst>
                <a:tab pos="263250" algn="l"/>
              </a:tabLst>
              <a:defRPr sz="1463">
                <a:solidFill>
                  <a:schemeClr val="tx1"/>
                </a:solidFill>
                <a:latin typeface="+mn-lt"/>
              </a:defRPr>
            </a:lvl2pPr>
            <a:lvl3pPr marL="204750" indent="-204750" algn="l">
              <a:lnSpc>
                <a:spcPct val="115000"/>
              </a:lnSpc>
              <a:defRPr sz="1463">
                <a:solidFill>
                  <a:schemeClr val="tx1"/>
                </a:solidFill>
                <a:latin typeface="+mn-lt"/>
              </a:defRPr>
            </a:lvl3pPr>
            <a:lvl4pPr marL="204750" indent="-204750" algn="l">
              <a:lnSpc>
                <a:spcPct val="115000"/>
              </a:lnSpc>
              <a:defRPr sz="1463">
                <a:solidFill>
                  <a:schemeClr val="tx1"/>
                </a:solidFill>
                <a:latin typeface="+mn-lt"/>
              </a:defRPr>
            </a:lvl4pPr>
            <a:lvl5pPr marL="204750" indent="-204750" algn="l">
              <a:lnSpc>
                <a:spcPct val="115000"/>
              </a:lnSpc>
              <a:defRPr sz="1463">
                <a:solidFill>
                  <a:schemeClr val="tx1"/>
                </a:solidFill>
                <a:latin typeface="+mn-lt"/>
              </a:defRPr>
            </a:lvl5pPr>
          </a:lstStyle>
          <a:p>
            <a:pPr lvl="0"/>
            <a:r>
              <a:rPr lang="pl-PL"/>
              <a:t>Dwa poziomy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 </a:t>
            </a:r>
          </a:p>
        </p:txBody>
      </p:sp>
      <p:sp>
        <p:nvSpPr>
          <p:cNvPr id="7" name="Symbol zastępczy tekstu 6">
            <a:extLst>
              <a:ext uri="{FF2B5EF4-FFF2-40B4-BE49-F238E27FC236}">
                <a16:creationId xmlns:a16="http://schemas.microsoft.com/office/drawing/2014/main" id="{BB0FCE05-85CB-435E-B9A8-E94C720C83E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05000" y="4572000"/>
            <a:ext cx="4038601" cy="121920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lnSpc>
                <a:spcPct val="95000"/>
              </a:lnSpc>
              <a:defRPr sz="2275">
                <a:solidFill>
                  <a:schemeClr val="accent1"/>
                </a:solidFill>
                <a:latin typeface="+mj-lt"/>
              </a:defRPr>
            </a:lvl1pPr>
            <a:lvl2pPr marL="0" algn="l">
              <a:lnSpc>
                <a:spcPct val="95000"/>
              </a:lnSpc>
              <a:defRPr sz="2275">
                <a:solidFill>
                  <a:schemeClr val="accent1"/>
                </a:solidFill>
                <a:latin typeface="+mj-lt"/>
              </a:defRPr>
            </a:lvl2pPr>
            <a:lvl3pPr marL="0" algn="l">
              <a:lnSpc>
                <a:spcPct val="95000"/>
              </a:lnSpc>
              <a:defRPr sz="2275">
                <a:solidFill>
                  <a:schemeClr val="accent1"/>
                </a:solidFill>
                <a:latin typeface="+mj-lt"/>
              </a:defRPr>
            </a:lvl3pPr>
            <a:lvl4pPr marL="0" algn="l">
              <a:lnSpc>
                <a:spcPct val="95000"/>
              </a:lnSpc>
              <a:defRPr sz="2275">
                <a:solidFill>
                  <a:schemeClr val="accent1"/>
                </a:solidFill>
                <a:latin typeface="+mj-lt"/>
              </a:defRPr>
            </a:lvl4pPr>
            <a:lvl5pPr marL="0" algn="l">
              <a:lnSpc>
                <a:spcPct val="95000"/>
              </a:lnSpc>
              <a:defRPr sz="2275">
                <a:solidFill>
                  <a:schemeClr val="accent1"/>
                </a:solidFill>
                <a:latin typeface="+mj-lt"/>
              </a:defRPr>
            </a:lvl5pPr>
          </a:lstStyle>
          <a:p>
            <a:pPr lvl="0"/>
            <a:r>
              <a:rPr lang="pl-PL"/>
              <a:t>Wstaw tekst</a:t>
            </a:r>
          </a:p>
        </p:txBody>
      </p:sp>
      <p:sp>
        <p:nvSpPr>
          <p:cNvPr id="10" name="Symbol zastępczy obrazu 9">
            <a:extLst>
              <a:ext uri="{FF2B5EF4-FFF2-40B4-BE49-F238E27FC236}">
                <a16:creationId xmlns:a16="http://schemas.microsoft.com/office/drawing/2014/main" id="{CE0AE354-4B88-389C-B175-517C5CAA56F2}"/>
              </a:ext>
            </a:extLst>
          </p:cNvPr>
          <p:cNvSpPr>
            <a:spLocks noGrp="1" noChangeAspect="1"/>
          </p:cNvSpPr>
          <p:nvPr>
            <p:ph type="pic" sz="quarter" idx="14" hasCustomPrompt="1"/>
          </p:nvPr>
        </p:nvSpPr>
        <p:spPr>
          <a:xfrm>
            <a:off x="674327" y="4427444"/>
            <a:ext cx="881785" cy="716056"/>
          </a:xfrm>
          <a:prstGeom prst="rect">
            <a:avLst/>
          </a:prstGeom>
          <a:noFill/>
        </p:spPr>
        <p:txBody>
          <a:bodyPr anchor="ctr" anchorCtr="1">
            <a:noAutofit/>
          </a:bodyPr>
          <a:lstStyle>
            <a:lvl1pPr algn="ctr">
              <a:defRPr sz="975">
                <a:solidFill>
                  <a:schemeClr val="accent1"/>
                </a:solidFill>
              </a:defRPr>
            </a:lvl1pPr>
          </a:lstStyle>
          <a:p>
            <a:r>
              <a:rPr lang="pl-PL"/>
              <a:t>Wstaw piktogram</a:t>
            </a:r>
          </a:p>
        </p:txBody>
      </p:sp>
      <p:sp>
        <p:nvSpPr>
          <p:cNvPr id="15" name="Symbol zastępczy numeru slajdu 14">
            <a:extLst>
              <a:ext uri="{FF2B5EF4-FFF2-40B4-BE49-F238E27FC236}">
                <a16:creationId xmlns:a16="http://schemas.microsoft.com/office/drawing/2014/main" id="{E3EBF873-8535-43D3-8CF7-1DCF5E8A7678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10562157" y="6377941"/>
            <a:ext cx="1020245" cy="215444"/>
          </a:xfrm>
        </p:spPr>
        <p:txBody>
          <a:bodyPr/>
          <a:lstStyle>
            <a:lvl1pPr algn="r">
              <a:defRPr sz="1138">
                <a:latin typeface="+mn-lt"/>
              </a:defRPr>
            </a:lvl1pPr>
          </a:lstStyle>
          <a:p>
            <a:fld id="{B6F15528-21DE-4FAA-801E-634DDDAF4B2B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963495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E7FCD-74FC-4D3A-9665-54A6D3DBFCED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677365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E7FCD-74FC-4D3A-9665-54A6D3DBFCED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878378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E7FCD-74FC-4D3A-9665-54A6D3DBFCE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40729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E7FCD-74FC-4D3A-9665-54A6D3DBFCE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270735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E7FCD-74FC-4D3A-9665-54A6D3DBFCE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756313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E7FCD-74FC-4D3A-9665-54A6D3DBFCE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997678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E7FCD-74FC-4D3A-9665-54A6D3DBFCE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37298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E7FCD-74FC-4D3A-9665-54A6D3DBFCE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757310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2/25/2026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DE7FCD-74FC-4D3A-9665-54A6D3DBFCED}" type="slidenum">
              <a:rPr lang="pl-PL" smtClean="0"/>
              <a:t>‹#›</a:t>
            </a:fld>
            <a:endParaRPr lang="pl-PL"/>
          </a:p>
        </p:txBody>
      </p:sp>
      <p:pic>
        <p:nvPicPr>
          <p:cNvPr id="7" name="Obraz 6" descr="&quot; &quot;">
            <a:extLst>
              <a:ext uri="{FF2B5EF4-FFF2-40B4-BE49-F238E27FC236}">
                <a16:creationId xmlns:a16="http://schemas.microsoft.com/office/drawing/2014/main" id="{687A3A0B-71E1-E675-CC79-52D3E144628D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6893" y="6125552"/>
            <a:ext cx="7000954" cy="826724"/>
          </a:xfrm>
          <a:prstGeom prst="rect">
            <a:avLst/>
          </a:prstGeom>
        </p:spPr>
      </p:pic>
      <p:pic>
        <p:nvPicPr>
          <p:cNvPr id="8" name="Obraz 7">
            <a:extLst>
              <a:ext uri="{FF2B5EF4-FFF2-40B4-BE49-F238E27FC236}">
                <a16:creationId xmlns:a16="http://schemas.microsoft.com/office/drawing/2014/main" id="{7ADB850D-8F77-753B-076B-C9F887F73E32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8916" y="6365234"/>
            <a:ext cx="720196" cy="492766"/>
          </a:xfrm>
          <a:prstGeom prst="rect">
            <a:avLst/>
          </a:prstGeom>
        </p:spPr>
      </p:pic>
      <p:pic>
        <p:nvPicPr>
          <p:cNvPr id="9" name="Obraz 8">
            <a:extLst>
              <a:ext uri="{FF2B5EF4-FFF2-40B4-BE49-F238E27FC236}">
                <a16:creationId xmlns:a16="http://schemas.microsoft.com/office/drawing/2014/main" id="{51AF1194-7A89-BB9C-1401-59719DB37029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6192" y="6356353"/>
            <a:ext cx="939631" cy="480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9263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v.pl/web/dostepnosc-cyfrowa/jak-tworzyc-dostepne-dokumenty-tekstowe-w-edytorze-ms-word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www.gov.pl/web/dostepnosc-cyfrowa/jak-tworzyc-dostepne-dokumenty-tekstowe-w-edytorze-ms-word" TargetMode="Externa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v.pl/web/dostepnosc-cyfrowa/jak-tworzyc-dostepne-dokumenty-tekstowe-w-edytorze-ms-word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bip.ujk.edu.pl/f/enw" TargetMode="External"/><Relationship Id="rId2" Type="http://schemas.openxmlformats.org/officeDocument/2006/relationships/hyperlink" Target="https://bip.ujk.edu.pl/zarzadzenie_nr_213_2024.html" TargetMode="Externa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4.jpeg"/><Relationship Id="rId5" Type="http://schemas.openxmlformats.org/officeDocument/2006/relationships/hyperlink" Target="https://www.gov.pl/web/dostepnosc-cyfrowa/tresci-dostepne-cyfrowo" TargetMode="External"/><Relationship Id="rId4" Type="http://schemas.openxmlformats.org/officeDocument/2006/relationships/hyperlink" Target="https://isap.sejm.gov.pl/isap.nsf/DocDetails.xsp?id=WDU20190000848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www.gov.pl/web/dostepnosc-cyfrowa/jak-tworzyc-dostepne-dokumenty-tekstowe-w-edytorze-ms-word" TargetMode="Externa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v.pl/web/dostepnosc-cyfrowa/jak-tworzyc-dostepne-dokumenty-tekstowe-w-edytorze-ms-word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www.gov.pl/web/dostepnosc-cyfrowa/jak-tworzyc-dostepne-dokumenty-tekstowe-w-edytorze-ms-word" TargetMode="Externa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hyperlink" Target="https://www.gov.pl/web/dostepnosc-cyfrowa/jak-tworzyc-dostepne-dokumenty-tekstowe-w-edytorze-ms-word" TargetMode="Externa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www.gov.pl/web/dostepnosc-cyfrowa/jak-tworzyc-dostepne-dokumenty-tekstowe-w-edytorze-ms-word" TargetMode="Externa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dtytuł 2">
            <a:extLst>
              <a:ext uri="{FF2B5EF4-FFF2-40B4-BE49-F238E27FC236}">
                <a16:creationId xmlns:a16="http://schemas.microsoft.com/office/drawing/2014/main" id="{03B11D36-B853-6DA4-4099-C970D0B8E91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11000" y="54000"/>
            <a:ext cx="11835000" cy="1620000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600"/>
              </a:spcBef>
              <a:defRPr/>
            </a:pPr>
            <a:r>
              <a:rPr lang="pl-PL" sz="2800" b="1" dirty="0"/>
              <a:t>Projekt „Uniwersytet otwarty na potrzeby osób z niepełnosprawnościami” dofinansowany ze środków Programu Operacyjnego Wiedza Edukacja Rozwój POWR.03.05.00-00-A023/19</a:t>
            </a:r>
          </a:p>
        </p:txBody>
      </p:sp>
      <p:sp>
        <p:nvSpPr>
          <p:cNvPr id="2" name="Tytuł 6" descr="&quot; &quot;">
            <a:extLst>
              <a:ext uri="{FF2B5EF4-FFF2-40B4-BE49-F238E27FC236}">
                <a16:creationId xmlns:a16="http://schemas.microsoft.com/office/drawing/2014/main" id="{3907A4B9-15EB-0915-6FC0-4BE79AB55E90}"/>
              </a:ext>
            </a:extLst>
          </p:cNvPr>
          <p:cNvSpPr txBox="1">
            <a:spLocks/>
          </p:cNvSpPr>
          <p:nvPr/>
        </p:nvSpPr>
        <p:spPr>
          <a:xfrm>
            <a:off x="0" y="1810110"/>
            <a:ext cx="12192000" cy="2369880"/>
          </a:xfrm>
          <a:prstGeom prst="rect">
            <a:avLst/>
          </a:prstGeom>
          <a:solidFill>
            <a:srgbClr val="004992"/>
          </a:solidFill>
          <a:ln w="12700" cap="flat" cmpd="sng" algn="ctr">
            <a:noFill/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563"/>
            <a:r>
              <a:rPr lang="pl-PL" sz="5400" b="1" dirty="0">
                <a:solidFill>
                  <a:schemeClr val="bg1"/>
                </a:solidFill>
              </a:rPr>
              <a:t>Dostępność przestrzeni akademickiej dla osób z niepełnosprawnościami</a:t>
            </a:r>
            <a:endParaRPr lang="en-US" sz="5400" b="1" dirty="0">
              <a:solidFill>
                <a:schemeClr val="bg1"/>
              </a:solidFill>
            </a:endParaRP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D01F1937-559C-756A-E582-75D1036CF4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0DE7FCD-74FC-4D3A-9665-54A6D3DBFCED}" type="slidenum">
              <a:rPr lang="pl-PL" smtClean="0"/>
              <a:t>1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856978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34EF35-7D74-D97D-871B-43B8ADD5BD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245;p14">
            <a:extLst>
              <a:ext uri="{FF2B5EF4-FFF2-40B4-BE49-F238E27FC236}">
                <a16:creationId xmlns:a16="http://schemas.microsoft.com/office/drawing/2014/main" id="{D643B226-9CDD-64D7-5171-4EC5924C6A8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0" y="42880"/>
            <a:ext cx="10011000" cy="6933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4275" tIns="37125" rIns="74275" bIns="37125" anchor="b" anchorCtr="0">
            <a:noAutofit/>
          </a:bodyPr>
          <a:lstStyle/>
          <a:p>
            <a:pPr>
              <a:buSzPts val="3600"/>
            </a:pPr>
            <a:r>
              <a:rPr lang="pl-PL" sz="3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Tworzenie dokumentów dostępnych cyfrowo 8 z 10</a:t>
            </a:r>
            <a:endParaRPr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id="{E1150196-B9F0-6350-2DA8-FCCCC3FDA699}"/>
              </a:ext>
            </a:extLst>
          </p:cNvPr>
          <p:cNvSpPr txBox="1"/>
          <p:nvPr/>
        </p:nvSpPr>
        <p:spPr>
          <a:xfrm>
            <a:off x="135846" y="896960"/>
            <a:ext cx="5510154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>
              <a:spcBef>
                <a:spcPts val="1200"/>
              </a:spcBef>
              <a:spcAft>
                <a:spcPts val="1200"/>
              </a:spcAft>
            </a:pPr>
            <a:r>
              <a:rPr lang="pl-PL" sz="2400" b="1" dirty="0"/>
              <a:t>Język dokumentu i jego fragmentów</a:t>
            </a:r>
          </a:p>
          <a:p>
            <a:pPr fontAlgn="base"/>
            <a:r>
              <a:rPr lang="pl-PL" dirty="0"/>
              <a:t>Zadbaj o to, by język całego dokumentu był poprawnie zdefiniowany, na przykład jako język polski.</a:t>
            </a:r>
          </a:p>
          <a:p>
            <a:pPr fontAlgn="base"/>
            <a:r>
              <a:rPr lang="pl-PL" dirty="0"/>
              <a:t>Jeżeli w dokumencie są większe fragmenty w innych językach, </a:t>
            </a:r>
            <a:r>
              <a:rPr lang="pl-PL" b="1" dirty="0"/>
              <a:t>zadeklaruj dla nich prawidłowy język</a:t>
            </a:r>
            <a:r>
              <a:rPr lang="pl-PL" dirty="0"/>
              <a:t>.</a:t>
            </a:r>
          </a:p>
          <a:p>
            <a:pPr fontAlgn="base"/>
            <a:endParaRPr lang="pl-PL" sz="2000" dirty="0"/>
          </a:p>
        </p:txBody>
      </p:sp>
      <p:pic>
        <p:nvPicPr>
          <p:cNvPr id="3" name="Obraz 2" descr="Okno programu MS Word z wyświetloną opcją &quot;Język&quot;">
            <a:extLst>
              <a:ext uri="{FF2B5EF4-FFF2-40B4-BE49-F238E27FC236}">
                <a16:creationId xmlns:a16="http://schemas.microsoft.com/office/drawing/2014/main" id="{042A3071-C8E7-E461-D2A8-2C4E02BDA9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1000" y="898812"/>
            <a:ext cx="4364024" cy="4510187"/>
          </a:xfrm>
          <a:prstGeom prst="rect">
            <a:avLst/>
          </a:prstGeom>
        </p:spPr>
      </p:pic>
      <p:sp>
        <p:nvSpPr>
          <p:cNvPr id="4" name="pole tekstowe 3">
            <a:extLst>
              <a:ext uri="{FF2B5EF4-FFF2-40B4-BE49-F238E27FC236}">
                <a16:creationId xmlns:a16="http://schemas.microsoft.com/office/drawing/2014/main" id="{6575670C-21C4-CC9D-59A0-959F17CE98DC}"/>
              </a:ext>
            </a:extLst>
          </p:cNvPr>
          <p:cNvSpPr txBox="1"/>
          <p:nvPr/>
        </p:nvSpPr>
        <p:spPr>
          <a:xfrm>
            <a:off x="135846" y="5859000"/>
            <a:ext cx="8370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200" dirty="0"/>
              <a:t>Źródło: </a:t>
            </a:r>
            <a:r>
              <a:rPr lang="pl-PL" sz="1200" dirty="0">
                <a:hlinkClick r:id="rId3"/>
              </a:rPr>
              <a:t>https://www.gov.pl/web/dostepnosc-cyfrowa/jak-tworzyc-dostepne-dokumenty-tekstowe-w-edytorze-ms-word</a:t>
            </a:r>
            <a:r>
              <a:rPr lang="pl-PL" sz="1200" dirty="0"/>
              <a:t> </a:t>
            </a:r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551957C6-C57C-0351-E71C-B8C8DA216B4F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11171755" y="6642556"/>
            <a:ext cx="1020245" cy="215444"/>
          </a:xfrm>
        </p:spPr>
        <p:txBody>
          <a:bodyPr/>
          <a:lstStyle/>
          <a:p>
            <a:fld id="{B6F15528-21DE-4FAA-801E-634DDDAF4B2B}" type="slidenum">
              <a:rPr lang="pl-PL" smtClean="0"/>
              <a:pPr/>
              <a:t>10</a:t>
            </a:fld>
            <a:endParaRPr lang="pl-PL" dirty="0"/>
          </a:p>
        </p:txBody>
      </p:sp>
      <p:pic>
        <p:nvPicPr>
          <p:cNvPr id="10" name="Obraz 9">
            <a:extLst>
              <a:ext uri="{FF2B5EF4-FFF2-40B4-BE49-F238E27FC236}">
                <a16:creationId xmlns:a16="http://schemas.microsoft.com/office/drawing/2014/main" id="{21FA71EB-BA5A-BC17-2633-E8F6B9F27C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7424" y="5229000"/>
            <a:ext cx="1055661" cy="1055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59308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6F8636-3C64-4BCC-D030-46C6A2F34A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245;p14">
            <a:extLst>
              <a:ext uri="{FF2B5EF4-FFF2-40B4-BE49-F238E27FC236}">
                <a16:creationId xmlns:a16="http://schemas.microsoft.com/office/drawing/2014/main" id="{AA0DAAF3-BE68-EF95-9D6B-CE60CC38F8C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0" y="42880"/>
            <a:ext cx="10011000" cy="6933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4275" tIns="37125" rIns="74275" bIns="37125" anchor="b" anchorCtr="0">
            <a:noAutofit/>
          </a:bodyPr>
          <a:lstStyle/>
          <a:p>
            <a:pPr>
              <a:buSzPts val="3600"/>
            </a:pPr>
            <a:r>
              <a:rPr lang="pl-PL" sz="3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Tworzenie dokumentów dostępnych cyfrowo 9 z 10</a:t>
            </a:r>
            <a:endParaRPr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pole tekstowe 8" descr="Aplikacja Colour Contrast Analyser (CCA) z przykładowym kontrastem spełniającym wymagania WCAG 2.1 (AA).">
            <a:extLst>
              <a:ext uri="{FF2B5EF4-FFF2-40B4-BE49-F238E27FC236}">
                <a16:creationId xmlns:a16="http://schemas.microsoft.com/office/drawing/2014/main" id="{AC0BCA8B-F747-0BB1-D8F4-D8D0876A2259}"/>
              </a:ext>
            </a:extLst>
          </p:cNvPr>
          <p:cNvSpPr txBox="1"/>
          <p:nvPr/>
        </p:nvSpPr>
        <p:spPr>
          <a:xfrm>
            <a:off x="135846" y="896960"/>
            <a:ext cx="5105154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>
              <a:spcAft>
                <a:spcPts val="1200"/>
              </a:spcAft>
            </a:pPr>
            <a:r>
              <a:rPr lang="pl-PL" sz="2400" b="1" dirty="0"/>
              <a:t>Kolory</a:t>
            </a:r>
          </a:p>
          <a:p>
            <a:pPr fontAlgn="base">
              <a:spcAft>
                <a:spcPts val="1200"/>
              </a:spcAft>
            </a:pPr>
            <a:r>
              <a:rPr lang="pl-PL" sz="2000" dirty="0"/>
              <a:t>Zadbaj o odpowiednio wysoki kontrast pomiędzy tłem i tekstem w dokumencie. </a:t>
            </a:r>
            <a:br>
              <a:rPr lang="pl-PL" sz="2000" dirty="0"/>
            </a:br>
            <a:r>
              <a:rPr lang="pl-PL" sz="2000" dirty="0"/>
              <a:t>Nie stosuj kolorowych teł i grafik umieszczanych w tle strony. Jeżeli wyróżniasz istotną informację kolorem, wyróżnij ją także w inny sposób, na przykład przez pogrubienie.</a:t>
            </a:r>
          </a:p>
          <a:p>
            <a:pPr fontAlgn="base"/>
            <a:r>
              <a:rPr lang="pl-PL" sz="2000" dirty="0"/>
              <a:t>Obok zrzut ekranu z aplikacji </a:t>
            </a:r>
            <a:r>
              <a:rPr lang="en-AU" sz="2000" noProof="0" dirty="0"/>
              <a:t>Colour Contrast Analyser (CCA) </a:t>
            </a:r>
            <a:r>
              <a:rPr lang="pl-PL" sz="2000" dirty="0"/>
              <a:t>z przykładowym kontrastem spełniającym wymagania WCAG 2.1 (AA).</a:t>
            </a:r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2C052CDE-F171-199D-3DB0-8AF0BAD726BE}"/>
              </a:ext>
            </a:extLst>
          </p:cNvPr>
          <p:cNvSpPr txBox="1"/>
          <p:nvPr/>
        </p:nvSpPr>
        <p:spPr>
          <a:xfrm>
            <a:off x="135846" y="5516284"/>
            <a:ext cx="429515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200" dirty="0"/>
              <a:t>Źródło: </a:t>
            </a:r>
            <a:r>
              <a:rPr lang="pl-PL" sz="1200" dirty="0">
                <a:hlinkClick r:id="rId2"/>
              </a:rPr>
              <a:t>https://www.gov.pl/web/dostepnosc-cyfrowa/jak-tworzyc-dostepne-dokumenty-tekstowe-w-edytorze-ms-word</a:t>
            </a:r>
            <a:r>
              <a:rPr lang="pl-PL" sz="1200" dirty="0"/>
              <a:t> </a:t>
            </a:r>
          </a:p>
        </p:txBody>
      </p:sp>
      <p:pic>
        <p:nvPicPr>
          <p:cNvPr id="11" name="Obraz 10" descr="Aplikacja Colour Contrast Analyser (CCA) z przykładowym kontrastem spełniającym wymagania WCAG 2.1 (AA).">
            <a:extLst>
              <a:ext uri="{FF2B5EF4-FFF2-40B4-BE49-F238E27FC236}">
                <a16:creationId xmlns:a16="http://schemas.microsoft.com/office/drawing/2014/main" id="{29957594-A69C-A3D0-3906-AF448DA513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1000" y="783079"/>
            <a:ext cx="6282315" cy="5426172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E51FAF67-3EFB-C068-C36F-F13167064BFF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11171755" y="6642556"/>
            <a:ext cx="1020245" cy="215444"/>
          </a:xfrm>
        </p:spPr>
        <p:txBody>
          <a:bodyPr/>
          <a:lstStyle/>
          <a:p>
            <a:fld id="{B6F15528-21DE-4FAA-801E-634DDDAF4B2B}" type="slidenum">
              <a:rPr lang="pl-PL" smtClean="0"/>
              <a:pPr/>
              <a:t>11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3760005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FDD36A-1A93-4669-EA5D-09C2B3D975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245;p14">
            <a:extLst>
              <a:ext uri="{FF2B5EF4-FFF2-40B4-BE49-F238E27FC236}">
                <a16:creationId xmlns:a16="http://schemas.microsoft.com/office/drawing/2014/main" id="{FD7C8C87-EFE2-2EDA-87F1-255C6A309FC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0" y="42880"/>
            <a:ext cx="10371000" cy="6933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4275" tIns="37125" rIns="74275" bIns="37125" anchor="b" anchorCtr="0">
            <a:noAutofit/>
          </a:bodyPr>
          <a:lstStyle/>
          <a:p>
            <a:pPr>
              <a:buSzPts val="3600"/>
            </a:pPr>
            <a:r>
              <a:rPr lang="pl-PL" sz="3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Tworzenie dokumentów dostępnych cyfrowo 10 z 10</a:t>
            </a:r>
            <a:endParaRPr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id="{5FB34EBD-0E7F-4502-AE1A-35C9283E452D}"/>
              </a:ext>
            </a:extLst>
          </p:cNvPr>
          <p:cNvSpPr txBox="1"/>
          <p:nvPr/>
        </p:nvSpPr>
        <p:spPr>
          <a:xfrm>
            <a:off x="135846" y="896960"/>
            <a:ext cx="11900154" cy="28315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>
              <a:spcBef>
                <a:spcPts val="1200"/>
              </a:spcBef>
              <a:spcAft>
                <a:spcPts val="1200"/>
              </a:spcAft>
            </a:pPr>
            <a:r>
              <a:rPr lang="pl-PL" sz="2400" b="1" dirty="0"/>
              <a:t>Czego unikać?</a:t>
            </a:r>
          </a:p>
          <a:p>
            <a:pPr fontAlgn="base"/>
            <a:r>
              <a:rPr lang="pl-PL" sz="2000" dirty="0"/>
              <a:t>Unikaj ramek i pól formularzy w dokumentach. Często nie da się ich poprawnie obsłużyć za pomocą samej klawiatury. Unikaj formatowania wielokolumnowego. Mogą pojawić się problemy z kolejnością odczytu treści.</a:t>
            </a:r>
          </a:p>
          <a:p>
            <a:pPr fontAlgn="base"/>
            <a:r>
              <a:rPr lang="pl-PL" sz="2000" dirty="0"/>
              <a:t>Nie używaj tabel do tworzenia układu strony. Zachowaj tabele do prezentowania danych.</a:t>
            </a:r>
          </a:p>
          <a:p>
            <a:pPr fontAlgn="base">
              <a:spcBef>
                <a:spcPts val="1200"/>
              </a:spcBef>
              <a:spcAft>
                <a:spcPts val="1200"/>
              </a:spcAft>
            </a:pPr>
            <a:r>
              <a:rPr lang="pl-PL" sz="2400" b="1" dirty="0"/>
              <a:t>Eksportowanie dokumentów</a:t>
            </a:r>
          </a:p>
          <a:p>
            <a:pPr fontAlgn="base"/>
            <a:r>
              <a:rPr lang="pl-PL" sz="2000" dirty="0"/>
              <a:t>Przed opublikowaniem lub eksportowaniem dokumentu sprawdź i uzupełnij metadane dokumentu, </a:t>
            </a:r>
            <a:br>
              <a:rPr lang="pl-PL" sz="2000" dirty="0"/>
            </a:br>
            <a:r>
              <a:rPr lang="pl-PL" sz="2000" dirty="0"/>
              <a:t>w tym jego tytuł.</a:t>
            </a:r>
          </a:p>
        </p:txBody>
      </p:sp>
      <p:pic>
        <p:nvPicPr>
          <p:cNvPr id="6" name="Obraz 5" descr="Okno programu MS Word z wyświetloną opcją &quot;Metadanych&quot;">
            <a:extLst>
              <a:ext uri="{FF2B5EF4-FFF2-40B4-BE49-F238E27FC236}">
                <a16:creationId xmlns:a16="http://schemas.microsoft.com/office/drawing/2014/main" id="{D3BD777B-DC01-C076-4FA7-BBB9230670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3850655"/>
            <a:ext cx="11430000" cy="1862537"/>
          </a:xfrm>
          <a:prstGeom prst="rect">
            <a:avLst/>
          </a:prstGeom>
        </p:spPr>
      </p:pic>
      <p:sp>
        <p:nvSpPr>
          <p:cNvPr id="4" name="pole tekstowe 3">
            <a:extLst>
              <a:ext uri="{FF2B5EF4-FFF2-40B4-BE49-F238E27FC236}">
                <a16:creationId xmlns:a16="http://schemas.microsoft.com/office/drawing/2014/main" id="{CAEC5489-F4DC-80DA-19C1-9B876A98F5CA}"/>
              </a:ext>
            </a:extLst>
          </p:cNvPr>
          <p:cNvSpPr txBox="1"/>
          <p:nvPr/>
        </p:nvSpPr>
        <p:spPr>
          <a:xfrm>
            <a:off x="135846" y="5859000"/>
            <a:ext cx="8370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200" dirty="0"/>
              <a:t>Źródło: </a:t>
            </a:r>
            <a:r>
              <a:rPr lang="pl-PL" sz="1200" dirty="0">
                <a:hlinkClick r:id="rId3"/>
              </a:rPr>
              <a:t>https://www.gov.pl/web/dostepnosc-cyfrowa/jak-tworzyc-dostepne-dokumenty-tekstowe-w-edytorze-ms-word</a:t>
            </a:r>
            <a:r>
              <a:rPr lang="pl-PL" sz="1200" dirty="0"/>
              <a:t> </a:t>
            </a:r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BAA0922B-011D-85ED-F86D-451829F17097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11171755" y="6642556"/>
            <a:ext cx="1020245" cy="215444"/>
          </a:xfrm>
        </p:spPr>
        <p:txBody>
          <a:bodyPr/>
          <a:lstStyle/>
          <a:p>
            <a:fld id="{B6F15528-21DE-4FAA-801E-634DDDAF4B2B}" type="slidenum">
              <a:rPr lang="pl-PL" smtClean="0"/>
              <a:pPr/>
              <a:t>12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9020801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EBFE5A-51AD-0CC7-6BEF-2203410E02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245;p14">
            <a:extLst>
              <a:ext uri="{FF2B5EF4-FFF2-40B4-BE49-F238E27FC236}">
                <a16:creationId xmlns:a16="http://schemas.microsoft.com/office/drawing/2014/main" id="{8D1B2C16-7586-2718-01F2-B0ED53C09AC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0" y="42880"/>
            <a:ext cx="3846000" cy="6933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4275" tIns="37125" rIns="74275" bIns="37125" anchor="b" anchorCtr="0">
            <a:noAutofit/>
          </a:bodyPr>
          <a:lstStyle/>
          <a:p>
            <a:pPr>
              <a:buSzPts val="3600"/>
            </a:pPr>
            <a:r>
              <a:rPr lang="pl-PL" sz="3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Podstawa prawna</a:t>
            </a:r>
            <a:endParaRPr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8E71A920-7CDE-71C5-20EA-C3900CD7271A}"/>
              </a:ext>
            </a:extLst>
          </p:cNvPr>
          <p:cNvSpPr txBox="1">
            <a:spLocks/>
          </p:cNvSpPr>
          <p:nvPr/>
        </p:nvSpPr>
        <p:spPr>
          <a:xfrm>
            <a:off x="156000" y="1089000"/>
            <a:ext cx="10440000" cy="4905000"/>
          </a:xfrm>
          <a:prstGeom prst="rect">
            <a:avLst/>
          </a:prstGeom>
        </p:spPr>
        <p:txBody>
          <a:bodyPr lIns="0" tIns="0" rIns="0" bIns="0" numCol="1" spcCol="540000" anchor="t">
            <a:noAutofit/>
          </a:bodyPr>
          <a:lstStyle>
            <a:lvl1pPr marL="0" indent="0" algn="l" eaLnBrk="1" hangingPunct="1">
              <a:lnSpc>
                <a:spcPct val="115000"/>
              </a:lnSpc>
              <a:spcBef>
                <a:spcPts val="5200"/>
              </a:spcBef>
              <a:buFontTx/>
              <a:buNone/>
              <a:tabLst>
                <a:tab pos="720000" algn="l"/>
              </a:tabLst>
              <a:defRPr sz="3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72400" indent="-571500" algn="l" eaLnBrk="1" hangingPunct="1">
              <a:lnSpc>
                <a:spcPct val="115000"/>
              </a:lnSpc>
              <a:spcBef>
                <a:spcPts val="5000"/>
              </a:spcBef>
              <a:buClr>
                <a:schemeClr val="tx1"/>
              </a:buClr>
              <a:buSzPct val="120000"/>
              <a:buFont typeface="Wingdings" panose="05000000000000000000" pitchFamily="2" charset="2"/>
              <a:buChar char="§"/>
              <a:tabLst>
                <a:tab pos="648000" algn="l"/>
              </a:tabLst>
              <a:defRPr sz="3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504000" algn="l" eaLnBrk="1" hangingPunct="1">
              <a:lnSpc>
                <a:spcPct val="115000"/>
              </a:lnSpc>
              <a:defRPr sz="3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04000" indent="-504000" algn="l" eaLnBrk="1" hangingPunct="1">
              <a:lnSpc>
                <a:spcPct val="115000"/>
              </a:lnSpc>
              <a:defRPr sz="3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04000" indent="-504000" algn="l" eaLnBrk="1" hangingPunct="1">
              <a:lnSpc>
                <a:spcPct val="115000"/>
              </a:lnSpc>
              <a:defRPr sz="3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72739" eaLnBrk="1" hangingPunct="1">
              <a:defRPr>
                <a:latin typeface="+mn-lt"/>
                <a:ea typeface="+mn-ea"/>
                <a:cs typeface="+mn-cs"/>
              </a:defRPr>
            </a:lvl6pPr>
            <a:lvl7pPr marL="3327285" eaLnBrk="1" hangingPunct="1">
              <a:defRPr>
                <a:latin typeface="+mn-lt"/>
                <a:ea typeface="+mn-ea"/>
                <a:cs typeface="+mn-cs"/>
              </a:defRPr>
            </a:lvl7pPr>
            <a:lvl8pPr marL="3881833" eaLnBrk="1" hangingPunct="1">
              <a:defRPr>
                <a:latin typeface="+mn-lt"/>
                <a:ea typeface="+mn-ea"/>
                <a:cs typeface="+mn-cs"/>
              </a:defRPr>
            </a:lvl8pPr>
            <a:lvl9pPr marL="4436381" eaLnBrk="1" hangingPunct="1">
              <a:defRPr>
                <a:latin typeface="+mn-lt"/>
                <a:ea typeface="+mn-ea"/>
                <a:cs typeface="+mn-cs"/>
              </a:defRPr>
            </a:lvl9pPr>
          </a:lstStyle>
          <a:p>
            <a:pPr marL="179705">
              <a:lnSpc>
                <a:spcPct val="140000"/>
              </a:lnSpc>
              <a:spcBef>
                <a:spcPts val="600"/>
              </a:spcBef>
              <a:spcAft>
                <a:spcPts val="1200"/>
              </a:spcAft>
            </a:pPr>
            <a:r>
              <a:rPr lang="pl-PL" sz="2400" b="1" dirty="0">
                <a:cs typeface="Arial"/>
              </a:rPr>
              <a:t>Szczegółowe wytyczne dotyczące opracowania dokumentów dostępnych cyfrowo reguluje:</a:t>
            </a:r>
          </a:p>
          <a:p>
            <a:pPr marL="522605" indent="-342900">
              <a:lnSpc>
                <a:spcPct val="140000"/>
              </a:lnSpc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sz="2000" b="1" dirty="0">
                <a:hlinkClick r:id="rId2"/>
              </a:rPr>
              <a:t>Zarządzenie Rektora nr 213/2024</a:t>
            </a:r>
            <a:r>
              <a:rPr lang="pl-PL" sz="2000" dirty="0">
                <a:hlinkClick r:id="rId2"/>
              </a:rPr>
              <a:t> w sprawie zapewnienia dostępności w Uniwersytecie Jana Kochanowskiego w Kielcach</a:t>
            </a:r>
            <a:r>
              <a:rPr lang="pl-PL" sz="2000" dirty="0"/>
              <a:t> (załącznik „</a:t>
            </a:r>
            <a:r>
              <a:rPr lang="pl-PL" sz="2000" dirty="0">
                <a:hlinkClick r:id="rId3" tooltip="pobierz plik (rozmiar: 629.7 KB)"/>
              </a:rPr>
              <a:t>Tworzenie dokumentów dostępnych cyfrowo.pdf</a:t>
            </a:r>
            <a:r>
              <a:rPr lang="pl-PL" sz="2000" dirty="0"/>
              <a:t>”)</a:t>
            </a:r>
          </a:p>
          <a:p>
            <a:pPr marL="522605" indent="-342900">
              <a:lnSpc>
                <a:spcPct val="140000"/>
              </a:lnSpc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sz="2000" u="sng" dirty="0">
                <a:hlinkClick r:id="rId4"/>
              </a:rPr>
              <a:t>Ustawa z 4 kwietnia 2019 r. o </a:t>
            </a:r>
            <a:r>
              <a:rPr lang="pl-PL" sz="2000" b="1" u="sng" dirty="0">
                <a:hlinkClick r:id="rId4"/>
              </a:rPr>
              <a:t>dostępności cyfrowej stron internetowych i aplikacji mobilnych podmiotów publicznych</a:t>
            </a:r>
            <a:endParaRPr lang="pl-PL" sz="2000" b="1" dirty="0"/>
          </a:p>
          <a:p>
            <a:pPr marL="179705">
              <a:lnSpc>
                <a:spcPct val="140000"/>
              </a:lnSpc>
              <a:spcBef>
                <a:spcPts val="600"/>
              </a:spcBef>
            </a:pPr>
            <a:r>
              <a:rPr lang="pl-PL" sz="2000" dirty="0"/>
              <a:t>Zachęcamy również do odwiedzenia witryny </a:t>
            </a:r>
            <a:r>
              <a:rPr lang="pl-PL" sz="2000" dirty="0">
                <a:hlinkClick r:id="rId5"/>
              </a:rPr>
              <a:t>https://www.gov.pl/web/dostepnosc-cyfrowa/tresci-dostepne-cyfrowo</a:t>
            </a:r>
            <a:r>
              <a:rPr lang="pl-PL" sz="2000" dirty="0"/>
              <a:t> , gdzie zamieszczono poradniki i wytyczne do tworzenia dostępnych materiałów oraz treści.</a:t>
            </a:r>
            <a:endParaRPr lang="pl-PL" sz="2000" dirty="0">
              <a:cs typeface="Arial"/>
            </a:endParaRPr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1BF7ABC7-C634-5C36-C6A4-CE4E733D9B3E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11171755" y="6642556"/>
            <a:ext cx="1020245" cy="215444"/>
          </a:xfrm>
        </p:spPr>
        <p:txBody>
          <a:bodyPr/>
          <a:lstStyle/>
          <a:p>
            <a:fld id="{B6F15528-21DE-4FAA-801E-634DDDAF4B2B}" type="slidenum">
              <a:rPr lang="pl-PL" smtClean="0"/>
              <a:pPr/>
              <a:t>13</a:t>
            </a:fld>
            <a:endParaRPr lang="pl-PL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FEDB8964-4599-29B6-A617-73D49A832F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01" r="19991"/>
          <a:stretch>
            <a:fillRect/>
          </a:stretch>
        </p:blipFill>
        <p:spPr bwMode="auto">
          <a:xfrm>
            <a:off x="10505999" y="3834000"/>
            <a:ext cx="1530001" cy="243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71102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A73157-4B97-B447-9AF1-F217E08AC4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245;p14">
            <a:extLst>
              <a:ext uri="{FF2B5EF4-FFF2-40B4-BE49-F238E27FC236}">
                <a16:creationId xmlns:a16="http://schemas.microsoft.com/office/drawing/2014/main" id="{814A72A9-7C70-17C9-C860-D0A923F624C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91000" y="1944000"/>
            <a:ext cx="9990000" cy="162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4275" tIns="37125" rIns="74275" bIns="37125" anchor="b" anchorCtr="0">
            <a:noAutofit/>
          </a:bodyPr>
          <a:lstStyle/>
          <a:p>
            <a:pPr>
              <a:lnSpc>
                <a:spcPct val="100000"/>
              </a:lnSpc>
              <a:buSzPts val="3600"/>
            </a:pPr>
            <a:r>
              <a:rPr lang="pl-PL" sz="4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Pamiętaj, to twórca dokumentu/tekstu zawsze</a:t>
            </a:r>
            <a:r>
              <a:rPr lang="pl-PL" sz="40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l-PL" sz="4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odpowiada za jego </a:t>
            </a:r>
            <a:r>
              <a:rPr lang="pl-PL" sz="40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dostępność!</a:t>
            </a:r>
            <a:endParaRPr sz="40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BA114952-2AEA-E05B-6040-E38777A21EC8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11171755" y="6642556"/>
            <a:ext cx="1020245" cy="215444"/>
          </a:xfrm>
        </p:spPr>
        <p:txBody>
          <a:bodyPr/>
          <a:lstStyle/>
          <a:p>
            <a:fld id="{B6F15528-21DE-4FAA-801E-634DDDAF4B2B}" type="slidenum">
              <a:rPr lang="pl-PL" smtClean="0"/>
              <a:pPr/>
              <a:t>14</a:t>
            </a:fld>
            <a:endParaRPr lang="pl-PL" dirty="0"/>
          </a:p>
        </p:txBody>
      </p:sp>
      <p:pic>
        <p:nvPicPr>
          <p:cNvPr id="4" name="Obraz 3">
            <a:extLst>
              <a:ext uri="{FF2B5EF4-FFF2-40B4-BE49-F238E27FC236}">
                <a16:creationId xmlns:a16="http://schemas.microsoft.com/office/drawing/2014/main" id="{7B4D93BD-46C3-DF1A-B0C8-56A5B80565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051"/>
          <a:stretch>
            <a:fillRect/>
          </a:stretch>
        </p:blipFill>
        <p:spPr>
          <a:xfrm>
            <a:off x="9921000" y="3429000"/>
            <a:ext cx="2106100" cy="28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39533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245;p14">
            <a:extLst>
              <a:ext uri="{FF2B5EF4-FFF2-40B4-BE49-F238E27FC236}">
                <a16:creationId xmlns:a16="http://schemas.microsoft.com/office/drawing/2014/main" id="{6A34EC91-C0AA-E0F3-6E74-1BC9C3E6A28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0" y="42880"/>
            <a:ext cx="9075778" cy="6933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4275" tIns="37125" rIns="74275" bIns="37125" anchor="b" anchorCtr="0">
            <a:noAutofit/>
          </a:bodyPr>
          <a:lstStyle/>
          <a:p>
            <a:pPr>
              <a:buSzPts val="3600"/>
            </a:pPr>
            <a:r>
              <a:rPr lang="pl-PL" sz="3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Podsumowanie</a:t>
            </a:r>
            <a:endParaRPr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Google Shape;246;p14">
            <a:extLst>
              <a:ext uri="{FF2B5EF4-FFF2-40B4-BE49-F238E27FC236}">
                <a16:creationId xmlns:a16="http://schemas.microsoft.com/office/drawing/2014/main" id="{3E494990-A208-F29C-2CB3-00B28442B2BA}"/>
              </a:ext>
            </a:extLst>
          </p:cNvPr>
          <p:cNvSpPr txBox="1">
            <a:spLocks/>
          </p:cNvSpPr>
          <p:nvPr/>
        </p:nvSpPr>
        <p:spPr>
          <a:xfrm>
            <a:off x="-28573" y="856386"/>
            <a:ext cx="12192000" cy="2042083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74275" tIns="37125" rIns="74275" bIns="37125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3538" indent="-180975">
              <a:lnSpc>
                <a:spcPct val="150000"/>
              </a:lnSpc>
              <a:spcBef>
                <a:spcPts val="0"/>
              </a:spcBef>
              <a:buSzPts val="1800"/>
              <a:buFont typeface="Noto Sans Symbols"/>
              <a:buChar char="▪"/>
            </a:pPr>
            <a:r>
              <a:rPr lang="pl-PL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pamiętaj, że u każdego z nas może pojawić się szczególna potrzeba w dowolnym momencie życia i każdy z nas może potrzebować wówczas różnego rodzaju wsparcia. </a:t>
            </a:r>
          </a:p>
          <a:p>
            <a:pPr marL="105750" indent="8549">
              <a:lnSpc>
                <a:spcPct val="150000"/>
              </a:lnSpc>
              <a:spcBef>
                <a:spcPts val="600"/>
              </a:spcBef>
              <a:buSzPts val="1800"/>
              <a:buFont typeface="Arial" panose="020B0604020202020204" pitchFamily="34" charset="0"/>
              <a:buNone/>
            </a:pPr>
            <a:endParaRPr lang="pl-PL" sz="2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Google Shape;247;p14">
            <a:extLst>
              <a:ext uri="{FF2B5EF4-FFF2-40B4-BE49-F238E27FC236}">
                <a16:creationId xmlns:a16="http://schemas.microsoft.com/office/drawing/2014/main" id="{913B460F-C892-0AEF-E46C-F71F45DAAD3C}"/>
              </a:ext>
            </a:extLst>
          </p:cNvPr>
          <p:cNvSpPr txBox="1"/>
          <p:nvPr/>
        </p:nvSpPr>
        <p:spPr>
          <a:xfrm>
            <a:off x="4318082" y="3054542"/>
            <a:ext cx="5097707" cy="9658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4275" tIns="37125" rIns="74275" bIns="37125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tabLst/>
              <a:defRPr/>
            </a:pPr>
            <a:r>
              <a:rPr kumimoji="0" lang="pl-PL" sz="3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rPr>
              <a:t>Dziękujemy za uwagę</a:t>
            </a:r>
            <a:endParaRPr kumimoji="0" sz="3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pic>
        <p:nvPicPr>
          <p:cNvPr id="17" name="Google Shape;250;p14" descr="Obraz przedstawia grupę studentów, w tym osoby z niepełnosprawnościami.">
            <a:extLst>
              <a:ext uri="{FF2B5EF4-FFF2-40B4-BE49-F238E27FC236}">
                <a16:creationId xmlns:a16="http://schemas.microsoft.com/office/drawing/2014/main" id="{57A0D303-0927-A3BA-8468-D7CBFA5218AE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47785" y="3537460"/>
            <a:ext cx="2836046" cy="2464154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248;p14" descr="&quot; &quot;">
            <a:extLst>
              <a:ext uri="{FF2B5EF4-FFF2-40B4-BE49-F238E27FC236}">
                <a16:creationId xmlns:a16="http://schemas.microsoft.com/office/drawing/2014/main" id="{C65F02DF-89FA-DD40-D3C9-4B9012B42894}"/>
              </a:ext>
            </a:extLst>
          </p:cNvPr>
          <p:cNvSpPr/>
          <p:nvPr/>
        </p:nvSpPr>
        <p:spPr>
          <a:xfrm>
            <a:off x="6065619" y="4862949"/>
            <a:ext cx="6133010" cy="1229583"/>
          </a:xfrm>
          <a:prstGeom prst="rect">
            <a:avLst/>
          </a:prstGeom>
          <a:solidFill>
            <a:srgbClr val="00499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7200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Arial"/>
              <a:buNone/>
              <a:tabLst/>
              <a:defRPr/>
            </a:pPr>
            <a:r>
              <a:rPr kumimoji="0" lang="pl-PL" sz="2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Więcej szczegółowych informacji udzieli Państwu Uniwersyteckie Centrum Wsparcia Osób z Niepełnosprawnościami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0" name="Symbol zastępczy numeru slajdu 2">
            <a:extLst>
              <a:ext uri="{FF2B5EF4-FFF2-40B4-BE49-F238E27FC236}">
                <a16:creationId xmlns:a16="http://schemas.microsoft.com/office/drawing/2014/main" id="{694D70F3-31CC-1D8F-3AFD-B178C3ABE490}"/>
              </a:ext>
            </a:extLst>
          </p:cNvPr>
          <p:cNvSpPr txBox="1">
            <a:spLocks/>
          </p:cNvSpPr>
          <p:nvPr/>
        </p:nvSpPr>
        <p:spPr>
          <a:xfrm>
            <a:off x="11352607" y="6630338"/>
            <a:ext cx="828949" cy="2154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6F15528-21DE-4FAA-801E-634DDDAF4B2B}" type="slidenum">
              <a:rPr lang="pl-PL" sz="1138">
                <a:solidFill>
                  <a:schemeClr val="tx1">
                    <a:tint val="75000"/>
                  </a:schemeClr>
                </a:solidFill>
              </a:rPr>
              <a:pPr algn="r"/>
              <a:t>15</a:t>
            </a:fld>
            <a:endParaRPr lang="pl-PL" sz="1138" dirty="0">
              <a:solidFill>
                <a:schemeClr val="tx1">
                  <a:tint val="75000"/>
                </a:schemeClr>
              </a:solidFill>
            </a:endParaRPr>
          </a:p>
        </p:txBody>
      </p:sp>
      <p:pic>
        <p:nvPicPr>
          <p:cNvPr id="18" name="Google Shape;249;p14">
            <a:extLst>
              <a:ext uri="{FF2B5EF4-FFF2-40B4-BE49-F238E27FC236}">
                <a16:creationId xmlns:a16="http://schemas.microsoft.com/office/drawing/2014/main" id="{CC8C07AC-8FC4-466A-B00A-BFC2BC72C4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/>
        </p:nvPicPr>
        <p:blipFill rotWithShape="1">
          <a:blip r:embed="rId4">
            <a:alphaModFix/>
            <a:biLevel thresh="25000"/>
          </a:blip>
          <a:srcRect/>
          <a:stretch/>
        </p:blipFill>
        <p:spPr>
          <a:xfrm>
            <a:off x="6111681" y="5004000"/>
            <a:ext cx="772617" cy="77261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500127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ytuł 6" descr="&quot; &quot; ">
            <a:extLst>
              <a:ext uri="{FF2B5EF4-FFF2-40B4-BE49-F238E27FC236}">
                <a16:creationId xmlns:a16="http://schemas.microsoft.com/office/drawing/2014/main" id="{1FE5A80F-038A-F6B0-6274-9F67DF29D1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034000"/>
            <a:ext cx="12192000" cy="2404025"/>
          </a:xfrm>
          <a:prstGeom prst="rect">
            <a:avLst/>
          </a:prstGeom>
          <a:solidFill>
            <a:srgbClr val="00499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69875">
              <a:lnSpc>
                <a:spcPct val="100000"/>
              </a:lnSpc>
              <a:spcBef>
                <a:spcPts val="0"/>
              </a:spcBef>
              <a:defRPr/>
            </a:pPr>
            <a:r>
              <a:rPr lang="pl-PL" sz="4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Zasady </a:t>
            </a:r>
            <a:r>
              <a:rPr lang="pl-PL" sz="4800" b="1" dirty="0"/>
              <a:t>opracowania dokumentów </a:t>
            </a:r>
            <a:br>
              <a:rPr lang="pl-PL" sz="4800" b="1" dirty="0"/>
            </a:br>
            <a:r>
              <a:rPr lang="pl-PL" sz="4800" b="1" dirty="0"/>
              <a:t>w Uniwersytecie Jana Kochanowskiego </a:t>
            </a:r>
            <a:br>
              <a:rPr lang="pl-PL" sz="4800" b="1" dirty="0"/>
            </a:br>
            <a:r>
              <a:rPr lang="pl-PL" sz="4800" b="1" dirty="0"/>
              <a:t>w Kielcach</a:t>
            </a:r>
            <a:endParaRPr lang="pl-PL" sz="4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Symbol zastępczy numeru slajdu 1">
            <a:extLst>
              <a:ext uri="{FF2B5EF4-FFF2-40B4-BE49-F238E27FC236}">
                <a16:creationId xmlns:a16="http://schemas.microsoft.com/office/drawing/2014/main" id="{85AF020D-D770-9BCC-A1F9-DBF7A98D0A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1795"/>
            <a:ext cx="2743200" cy="365125"/>
          </a:xfrm>
        </p:spPr>
        <p:txBody>
          <a:bodyPr/>
          <a:lstStyle/>
          <a:p>
            <a:fld id="{C0DE7FCD-74FC-4D3A-9665-54A6D3DBFCED}" type="slidenum">
              <a:rPr lang="pl-PL" smtClean="0"/>
              <a:t>2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3461273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245;p14">
            <a:extLst>
              <a:ext uri="{FF2B5EF4-FFF2-40B4-BE49-F238E27FC236}">
                <a16:creationId xmlns:a16="http://schemas.microsoft.com/office/drawing/2014/main" id="{53FF551D-74B1-CB32-7EA6-23A634BB0DA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0" y="42880"/>
            <a:ext cx="9966000" cy="6933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4275" tIns="37125" rIns="74275" bIns="37125" anchor="b" anchorCtr="0">
            <a:noAutofit/>
          </a:bodyPr>
          <a:lstStyle/>
          <a:p>
            <a:pPr>
              <a:buSzPts val="3600"/>
            </a:pPr>
            <a:r>
              <a:rPr lang="pl-PL" sz="3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Tworzenie dokumentów dostępnych cyfrowo 1 z 10</a:t>
            </a:r>
            <a:endParaRPr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F13C6DD3-93B8-EE1B-F394-C46B17553BD0}"/>
              </a:ext>
            </a:extLst>
          </p:cNvPr>
          <p:cNvSpPr txBox="1">
            <a:spLocks/>
          </p:cNvSpPr>
          <p:nvPr/>
        </p:nvSpPr>
        <p:spPr>
          <a:xfrm>
            <a:off x="27801" y="954000"/>
            <a:ext cx="11143954" cy="3195000"/>
          </a:xfrm>
          <a:prstGeom prst="rect">
            <a:avLst/>
          </a:prstGeom>
        </p:spPr>
        <p:txBody>
          <a:bodyPr lIns="0" tIns="0" rIns="0" bIns="0" numCol="1" spcCol="540000" anchor="t">
            <a:noAutofit/>
          </a:bodyPr>
          <a:lstStyle>
            <a:lvl1pPr marL="0" indent="0" algn="l" eaLnBrk="1" hangingPunct="1">
              <a:lnSpc>
                <a:spcPct val="115000"/>
              </a:lnSpc>
              <a:spcBef>
                <a:spcPts val="5200"/>
              </a:spcBef>
              <a:buFontTx/>
              <a:buNone/>
              <a:tabLst>
                <a:tab pos="720000" algn="l"/>
              </a:tabLst>
              <a:defRPr sz="3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72400" indent="-571500" algn="l" eaLnBrk="1" hangingPunct="1">
              <a:lnSpc>
                <a:spcPct val="115000"/>
              </a:lnSpc>
              <a:spcBef>
                <a:spcPts val="5000"/>
              </a:spcBef>
              <a:buClr>
                <a:schemeClr val="tx1"/>
              </a:buClr>
              <a:buSzPct val="120000"/>
              <a:buFont typeface="Wingdings" panose="05000000000000000000" pitchFamily="2" charset="2"/>
              <a:buChar char="§"/>
              <a:tabLst>
                <a:tab pos="648000" algn="l"/>
              </a:tabLst>
              <a:defRPr sz="3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504000" algn="l" eaLnBrk="1" hangingPunct="1">
              <a:lnSpc>
                <a:spcPct val="115000"/>
              </a:lnSpc>
              <a:defRPr sz="3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04000" indent="-504000" algn="l" eaLnBrk="1" hangingPunct="1">
              <a:lnSpc>
                <a:spcPct val="115000"/>
              </a:lnSpc>
              <a:defRPr sz="3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04000" indent="-504000" algn="l" eaLnBrk="1" hangingPunct="1">
              <a:lnSpc>
                <a:spcPct val="115000"/>
              </a:lnSpc>
              <a:defRPr sz="3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72739" eaLnBrk="1" hangingPunct="1">
              <a:defRPr>
                <a:latin typeface="+mn-lt"/>
                <a:ea typeface="+mn-ea"/>
                <a:cs typeface="+mn-cs"/>
              </a:defRPr>
            </a:lvl6pPr>
            <a:lvl7pPr marL="3327285" eaLnBrk="1" hangingPunct="1">
              <a:defRPr>
                <a:latin typeface="+mn-lt"/>
                <a:ea typeface="+mn-ea"/>
                <a:cs typeface="+mn-cs"/>
              </a:defRPr>
            </a:lvl7pPr>
            <a:lvl8pPr marL="3881833" eaLnBrk="1" hangingPunct="1">
              <a:defRPr>
                <a:latin typeface="+mn-lt"/>
                <a:ea typeface="+mn-ea"/>
                <a:cs typeface="+mn-cs"/>
              </a:defRPr>
            </a:lvl8pPr>
            <a:lvl9pPr marL="4436381" eaLnBrk="1" hangingPunct="1">
              <a:defRPr>
                <a:latin typeface="+mn-lt"/>
                <a:ea typeface="+mn-ea"/>
                <a:cs typeface="+mn-cs"/>
              </a:defRPr>
            </a:lvl9pPr>
          </a:lstStyle>
          <a:p>
            <a:pPr marL="179705">
              <a:lnSpc>
                <a:spcPct val="140000"/>
              </a:lnSpc>
              <a:spcBef>
                <a:spcPts val="600"/>
              </a:spcBef>
            </a:pPr>
            <a:r>
              <a:rPr lang="pl-PL" sz="2400" b="1" dirty="0"/>
              <a:t>Dostępny? Czyli jaki?</a:t>
            </a:r>
          </a:p>
          <a:p>
            <a:pPr marL="179705">
              <a:lnSpc>
                <a:spcPct val="140000"/>
              </a:lnSpc>
              <a:spcBef>
                <a:spcPts val="600"/>
              </a:spcBef>
            </a:pPr>
            <a:r>
              <a:rPr lang="pl-PL" sz="2000" dirty="0"/>
              <a:t>Dostępny dokument cyfrowy to taki, który daje możliwość skorzystania z informacji w nim zawartej przez jak najszerszą grupę osób (bez względu na ich ograniczenia), w możliwie największym stopniu.</a:t>
            </a:r>
          </a:p>
          <a:p>
            <a:pPr marL="179705">
              <a:lnSpc>
                <a:spcPct val="140000"/>
              </a:lnSpc>
              <a:spcBef>
                <a:spcPts val="600"/>
              </a:spcBef>
            </a:pPr>
            <a:r>
              <a:rPr lang="pl-PL" sz="2000" dirty="0">
                <a:cs typeface="Arial"/>
              </a:rPr>
              <a:t>Oznacza to, że trzeba stosować style, zamiast ręcznego formatowania. Style w edytorze Word są nośnikami informacji o strukturze, co jest niezwykle istotne, szczególnie dla osób niewidomych korzystających </a:t>
            </a:r>
            <a:br>
              <a:rPr lang="pl-PL" sz="2000" dirty="0">
                <a:cs typeface="Arial"/>
              </a:rPr>
            </a:br>
            <a:r>
              <a:rPr lang="pl-PL" sz="2000" dirty="0">
                <a:cs typeface="Arial"/>
              </a:rPr>
              <a:t>z dokumentu. Stosowanie styli pozwala także na generowanie poprawnych spisów treści, wykazów obiektów itp.</a:t>
            </a:r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70C63990-F36F-068C-273E-7624A7AC04FE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11171755" y="6642556"/>
            <a:ext cx="1020245" cy="215444"/>
          </a:xfrm>
        </p:spPr>
        <p:txBody>
          <a:bodyPr/>
          <a:lstStyle/>
          <a:p>
            <a:fld id="{B6F15528-21DE-4FAA-801E-634DDDAF4B2B}" type="slidenum">
              <a:rPr lang="pl-PL" smtClean="0"/>
              <a:pPr/>
              <a:t>3</a:t>
            </a:fld>
            <a:endParaRPr lang="pl-PL" dirty="0"/>
          </a:p>
        </p:txBody>
      </p:sp>
      <p:pic>
        <p:nvPicPr>
          <p:cNvPr id="10" name="Obraz 9">
            <a:extLst>
              <a:ext uri="{FF2B5EF4-FFF2-40B4-BE49-F238E27FC236}">
                <a16:creationId xmlns:a16="http://schemas.microsoft.com/office/drawing/2014/main" id="{384C18AA-0437-0EDF-91DC-558D40A70D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1000" y="4239000"/>
            <a:ext cx="1755000" cy="175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42935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7A4532-810D-0AC3-120B-53A0B533F0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245;p14">
            <a:extLst>
              <a:ext uri="{FF2B5EF4-FFF2-40B4-BE49-F238E27FC236}">
                <a16:creationId xmlns:a16="http://schemas.microsoft.com/office/drawing/2014/main" id="{246D1386-B6B4-D0B9-219E-AEBFFBDC891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0" y="42880"/>
            <a:ext cx="10101000" cy="6933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4275" tIns="37125" rIns="74275" bIns="37125" anchor="b" anchorCtr="0">
            <a:noAutofit/>
          </a:bodyPr>
          <a:lstStyle/>
          <a:p>
            <a:pPr>
              <a:buSzPts val="3600"/>
            </a:pPr>
            <a:r>
              <a:rPr lang="pl-PL" sz="3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Tworzenie dokumentów dostępnych cyfrowo 2 z 10</a:t>
            </a:r>
            <a:endParaRPr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1989C501-C727-5C53-75EE-939A10877D74}"/>
              </a:ext>
            </a:extLst>
          </p:cNvPr>
          <p:cNvSpPr txBox="1">
            <a:spLocks/>
          </p:cNvSpPr>
          <p:nvPr/>
        </p:nvSpPr>
        <p:spPr>
          <a:xfrm>
            <a:off x="27801" y="954000"/>
            <a:ext cx="11143954" cy="1710000"/>
          </a:xfrm>
          <a:prstGeom prst="rect">
            <a:avLst/>
          </a:prstGeom>
        </p:spPr>
        <p:txBody>
          <a:bodyPr lIns="0" tIns="0" rIns="0" bIns="0" numCol="1" spcCol="540000" anchor="t">
            <a:noAutofit/>
          </a:bodyPr>
          <a:lstStyle>
            <a:lvl1pPr marL="0" indent="0" algn="l" eaLnBrk="1" hangingPunct="1">
              <a:lnSpc>
                <a:spcPct val="115000"/>
              </a:lnSpc>
              <a:spcBef>
                <a:spcPts val="5200"/>
              </a:spcBef>
              <a:buFontTx/>
              <a:buNone/>
              <a:tabLst>
                <a:tab pos="720000" algn="l"/>
              </a:tabLst>
              <a:defRPr sz="3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72400" indent="-571500" algn="l" eaLnBrk="1" hangingPunct="1">
              <a:lnSpc>
                <a:spcPct val="115000"/>
              </a:lnSpc>
              <a:spcBef>
                <a:spcPts val="5000"/>
              </a:spcBef>
              <a:buClr>
                <a:schemeClr val="tx1"/>
              </a:buClr>
              <a:buSzPct val="120000"/>
              <a:buFont typeface="Wingdings" panose="05000000000000000000" pitchFamily="2" charset="2"/>
              <a:buChar char="§"/>
              <a:tabLst>
                <a:tab pos="648000" algn="l"/>
              </a:tabLst>
              <a:defRPr sz="3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504000" algn="l" eaLnBrk="1" hangingPunct="1">
              <a:lnSpc>
                <a:spcPct val="115000"/>
              </a:lnSpc>
              <a:defRPr sz="3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04000" indent="-504000" algn="l" eaLnBrk="1" hangingPunct="1">
              <a:lnSpc>
                <a:spcPct val="115000"/>
              </a:lnSpc>
              <a:defRPr sz="3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04000" indent="-504000" algn="l" eaLnBrk="1" hangingPunct="1">
              <a:lnSpc>
                <a:spcPct val="115000"/>
              </a:lnSpc>
              <a:defRPr sz="3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72739" eaLnBrk="1" hangingPunct="1">
              <a:defRPr>
                <a:latin typeface="+mn-lt"/>
                <a:ea typeface="+mn-ea"/>
                <a:cs typeface="+mn-cs"/>
              </a:defRPr>
            </a:lvl6pPr>
            <a:lvl7pPr marL="3327285" eaLnBrk="1" hangingPunct="1">
              <a:defRPr>
                <a:latin typeface="+mn-lt"/>
                <a:ea typeface="+mn-ea"/>
                <a:cs typeface="+mn-cs"/>
              </a:defRPr>
            </a:lvl7pPr>
            <a:lvl8pPr marL="3881833" eaLnBrk="1" hangingPunct="1">
              <a:defRPr>
                <a:latin typeface="+mn-lt"/>
                <a:ea typeface="+mn-ea"/>
                <a:cs typeface="+mn-cs"/>
              </a:defRPr>
            </a:lvl8pPr>
            <a:lvl9pPr marL="4436381" eaLnBrk="1" hangingPunct="1">
              <a:defRPr>
                <a:latin typeface="+mn-lt"/>
                <a:ea typeface="+mn-ea"/>
                <a:cs typeface="+mn-cs"/>
              </a:defRPr>
            </a:lvl9pPr>
          </a:lstStyle>
          <a:p>
            <a:pPr marL="179705">
              <a:lnSpc>
                <a:spcPct val="140000"/>
              </a:lnSpc>
              <a:spcBef>
                <a:spcPts val="600"/>
              </a:spcBef>
            </a:pPr>
            <a:r>
              <a:rPr lang="pl-PL" sz="2400" b="1" dirty="0"/>
              <a:t>Dostępny? Czyli jaki?</a:t>
            </a:r>
          </a:p>
          <a:p>
            <a:pPr marL="179705">
              <a:lnSpc>
                <a:spcPct val="140000"/>
              </a:lnSpc>
              <a:spcBef>
                <a:spcPts val="600"/>
              </a:spcBef>
            </a:pPr>
            <a:r>
              <a:rPr lang="pl-PL" sz="2000" dirty="0">
                <a:cs typeface="Arial"/>
              </a:rPr>
              <a:t>Edytor Word ma wbudowane narzędzie, które sprawdza część wymagań dostępności. Znajdziesz go we wstążce „</a:t>
            </a:r>
            <a:r>
              <a:rPr lang="pl-PL" sz="2000" b="1" dirty="0">
                <a:cs typeface="Arial"/>
              </a:rPr>
              <a:t>Recenzja</a:t>
            </a:r>
            <a:r>
              <a:rPr lang="pl-PL" sz="2000" dirty="0">
                <a:cs typeface="Arial"/>
              </a:rPr>
              <a:t>”, kolejno „</a:t>
            </a:r>
            <a:r>
              <a:rPr lang="pl-PL" sz="2000" b="1" dirty="0">
                <a:cs typeface="Arial"/>
              </a:rPr>
              <a:t>Ułatwienia dostępu</a:t>
            </a:r>
            <a:r>
              <a:rPr lang="pl-PL" sz="2000" dirty="0">
                <a:cs typeface="Arial"/>
              </a:rPr>
              <a:t>” pod nazwą „</a:t>
            </a:r>
            <a:r>
              <a:rPr lang="pl-PL" sz="2000" b="1" dirty="0">
                <a:cs typeface="Arial"/>
              </a:rPr>
              <a:t>Asystent ułatwień dostępu</a:t>
            </a:r>
            <a:r>
              <a:rPr lang="pl-PL" sz="2000" dirty="0">
                <a:cs typeface="Arial"/>
              </a:rPr>
              <a:t>”.</a:t>
            </a:r>
          </a:p>
        </p:txBody>
      </p:sp>
      <p:pic>
        <p:nvPicPr>
          <p:cNvPr id="4" name="Obraz 3" descr="Okno programu MS Word z wyświetloną opcją &quot;Sprawdzania ułatwień dostępu&quot;">
            <a:extLst>
              <a:ext uri="{FF2B5EF4-FFF2-40B4-BE49-F238E27FC236}">
                <a16:creationId xmlns:a16="http://schemas.microsoft.com/office/drawing/2014/main" id="{9E1B061B-6BD8-7125-6AEC-7E6F38F226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6000" y="3114000"/>
            <a:ext cx="8708659" cy="1710000"/>
          </a:xfrm>
          <a:prstGeom prst="rect">
            <a:avLst/>
          </a:prstGeom>
        </p:spPr>
      </p:pic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9DF79B41-D80D-ECB6-335E-D31EDEC4228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11171755" y="6642556"/>
            <a:ext cx="1020245" cy="215444"/>
          </a:xfrm>
        </p:spPr>
        <p:txBody>
          <a:bodyPr/>
          <a:lstStyle/>
          <a:p>
            <a:fld id="{B6F15528-21DE-4FAA-801E-634DDDAF4B2B}" type="slidenum">
              <a:rPr lang="pl-PL" smtClean="0"/>
              <a:pPr/>
              <a:t>4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2854882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7B0EF9-2621-2AEE-F1D4-9639EECD9F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245;p14">
            <a:extLst>
              <a:ext uri="{FF2B5EF4-FFF2-40B4-BE49-F238E27FC236}">
                <a16:creationId xmlns:a16="http://schemas.microsoft.com/office/drawing/2014/main" id="{41CE9127-880E-683E-B600-344D2E61034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0" y="42880"/>
            <a:ext cx="10101000" cy="6933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4275" tIns="37125" rIns="74275" bIns="37125" anchor="b" anchorCtr="0">
            <a:noAutofit/>
          </a:bodyPr>
          <a:lstStyle/>
          <a:p>
            <a:pPr>
              <a:buSzPts val="3600"/>
            </a:pPr>
            <a:r>
              <a:rPr lang="pl-PL" sz="3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Tworzenie dokumentów dostępnych cyfrowo 3 z 10</a:t>
            </a:r>
            <a:endParaRPr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id="{AC395DA9-DEAC-8B50-F347-43765A400B5C}"/>
              </a:ext>
            </a:extLst>
          </p:cNvPr>
          <p:cNvSpPr txBox="1"/>
          <p:nvPr/>
        </p:nvSpPr>
        <p:spPr>
          <a:xfrm>
            <a:off x="66000" y="963149"/>
            <a:ext cx="6500154" cy="44627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pl-PL" sz="2400" b="1" dirty="0"/>
              <a:t>Akapity, tekst i czcionki</a:t>
            </a:r>
          </a:p>
          <a:p>
            <a:pPr>
              <a:spcAft>
                <a:spcPts val="1200"/>
              </a:spcAft>
            </a:pPr>
            <a:r>
              <a:rPr lang="pl-PL" sz="2000" dirty="0"/>
              <a:t>Akapit jest jednostką tekstu zawierającą jedną główną myśl. W polskich obyczajach pierwszą linię akapitu oznacza się wcięciem. Coraz częściej stosuje się zwyczaj anglosaski polegający na rozdzielaniu akapitów większą przerwą, bez wcinania pierwszego wiersza. Niezależnie od sposobu oznaczania akapitu  - należy to robić za pomocą stylów, a nie dodawania znaku tabulatora lub pustego wiersza.</a:t>
            </a:r>
          </a:p>
          <a:p>
            <a:pPr>
              <a:spcAft>
                <a:spcPts val="1200"/>
              </a:spcAft>
            </a:pPr>
            <a:r>
              <a:rPr lang="pl-PL" sz="2000" dirty="0"/>
              <a:t>Listy numerowane i punktowane powinny posiadać odpowiedni styl, najlepiej jednolity w całym dokumencie. </a:t>
            </a:r>
            <a:br>
              <a:rPr lang="pl-PL" sz="2000" dirty="0"/>
            </a:br>
            <a:r>
              <a:rPr lang="pl-PL" sz="2000" dirty="0"/>
              <a:t>List numerowanych nie należy tworzyć przez ręczne dopisywanie cyfr, a punktowanych przez dodawanie kreski przed każdym elementem.</a:t>
            </a:r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335AA93E-B26E-45F0-C629-06B55BDA09F5}"/>
              </a:ext>
            </a:extLst>
          </p:cNvPr>
          <p:cNvSpPr txBox="1"/>
          <p:nvPr/>
        </p:nvSpPr>
        <p:spPr>
          <a:xfrm>
            <a:off x="156000" y="5622335"/>
            <a:ext cx="551015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200" dirty="0"/>
              <a:t>Źródło: </a:t>
            </a:r>
            <a:r>
              <a:rPr lang="pl-PL" sz="1200" dirty="0">
                <a:hlinkClick r:id="rId2"/>
              </a:rPr>
              <a:t>https://www.gov.pl/web/dostepnosc-cyfrowa/jak-tworzyc-dostepne-dokumenty-tekstowe-w-edytorze-ms-word</a:t>
            </a:r>
            <a:r>
              <a:rPr lang="pl-PL" sz="1200" dirty="0"/>
              <a:t> </a:t>
            </a:r>
          </a:p>
        </p:txBody>
      </p:sp>
      <p:pic>
        <p:nvPicPr>
          <p:cNvPr id="3" name="Obraz 2" descr="Okno programu MS Word z wyświetloną opcją &quot;Akapit&quot;">
            <a:extLst>
              <a:ext uri="{FF2B5EF4-FFF2-40B4-BE49-F238E27FC236}">
                <a16:creationId xmlns:a16="http://schemas.microsoft.com/office/drawing/2014/main" id="{AE3C0A11-93A7-92B8-5401-96C0C75540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61000" y="774000"/>
            <a:ext cx="5130000" cy="5429690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25D33E60-A782-334E-D2B4-E1D43FF69958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11171755" y="6642556"/>
            <a:ext cx="1020245" cy="215444"/>
          </a:xfrm>
        </p:spPr>
        <p:txBody>
          <a:bodyPr/>
          <a:lstStyle/>
          <a:p>
            <a:fld id="{B6F15528-21DE-4FAA-801E-634DDDAF4B2B}" type="slidenum">
              <a:rPr lang="pl-PL" smtClean="0"/>
              <a:pPr/>
              <a:t>5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0958600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36EC54-9489-FCB8-D019-F0F7B12BCE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245;p14">
            <a:extLst>
              <a:ext uri="{FF2B5EF4-FFF2-40B4-BE49-F238E27FC236}">
                <a16:creationId xmlns:a16="http://schemas.microsoft.com/office/drawing/2014/main" id="{B95FE9A9-232B-08FB-5272-EF820E2726A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0" y="42880"/>
            <a:ext cx="10281000" cy="6933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4275" tIns="37125" rIns="74275" bIns="37125" anchor="b" anchorCtr="0">
            <a:noAutofit/>
          </a:bodyPr>
          <a:lstStyle/>
          <a:p>
            <a:pPr>
              <a:buSzPts val="3600"/>
            </a:pPr>
            <a:r>
              <a:rPr lang="pl-PL" sz="3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Tworzenie dokumentów dostępnych cyfrowo 4 z 10</a:t>
            </a:r>
            <a:endParaRPr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id="{185EE814-C1A9-C793-20AD-3FA0E7E743EC}"/>
              </a:ext>
            </a:extLst>
          </p:cNvPr>
          <p:cNvSpPr txBox="1"/>
          <p:nvPr/>
        </p:nvSpPr>
        <p:spPr>
          <a:xfrm>
            <a:off x="135846" y="896960"/>
            <a:ext cx="11900154" cy="22775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pl-PL" sz="2400" b="1" dirty="0"/>
              <a:t>Akapity, tekst i czcionki</a:t>
            </a:r>
          </a:p>
          <a:p>
            <a:pPr>
              <a:spcAft>
                <a:spcPts val="1200"/>
              </a:spcAft>
            </a:pPr>
            <a:r>
              <a:rPr lang="pl-PL" sz="2000" dirty="0"/>
              <a:t>W dłuższych tekstach stosuj </a:t>
            </a:r>
            <a:r>
              <a:rPr lang="pl-PL" sz="2000" b="1" dirty="0"/>
              <a:t>nagłówki</a:t>
            </a:r>
            <a:r>
              <a:rPr lang="pl-PL" sz="2000" dirty="0"/>
              <a:t> (śródtytuły) dzielące tekst na logiczne części. Oznaczaj je odpowiednim stylem (nagłówek) i zachowaj poprawną hierarchię tych śródtytułów, tak jak to się robi w książkach. Na przykład nagłówek poziomu 2 dla rozdziałów, poziomu 3 dla podrozdziałów, poziomu 4 dla pod-podrozdziałów – chodzi </a:t>
            </a:r>
            <a:br>
              <a:rPr lang="pl-PL" sz="2000" dirty="0"/>
            </a:br>
            <a:r>
              <a:rPr lang="pl-PL" sz="2000" dirty="0"/>
              <a:t>o to, żeby była zachowana logiczna kolejność. Poprawność możesz sprawdzić w widoku nawigacji.</a:t>
            </a:r>
          </a:p>
          <a:p>
            <a:pPr fontAlgn="base"/>
            <a:r>
              <a:rPr lang="pl-PL" dirty="0"/>
              <a:t>Nie rozdzielaj znaków w wyrazach spacjami. Wykorzystaj do tego narzędzia formatowania tekstu.</a:t>
            </a:r>
          </a:p>
        </p:txBody>
      </p:sp>
      <p:pic>
        <p:nvPicPr>
          <p:cNvPr id="2" name="Obraz 1" descr="Okno programu MS Word z wyświetloną opcją &quot;Style&quot;">
            <a:extLst>
              <a:ext uri="{FF2B5EF4-FFF2-40B4-BE49-F238E27FC236}">
                <a16:creationId xmlns:a16="http://schemas.microsoft.com/office/drawing/2014/main" id="{5C59F0B0-98AC-9407-121D-691A567A71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846" y="3397065"/>
            <a:ext cx="11469701" cy="1618975"/>
          </a:xfrm>
          <a:prstGeom prst="rect">
            <a:avLst/>
          </a:prstGeom>
        </p:spPr>
      </p:pic>
      <p:sp>
        <p:nvSpPr>
          <p:cNvPr id="4" name="pole tekstowe 3">
            <a:extLst>
              <a:ext uri="{FF2B5EF4-FFF2-40B4-BE49-F238E27FC236}">
                <a16:creationId xmlns:a16="http://schemas.microsoft.com/office/drawing/2014/main" id="{B03FA03B-56AF-3CD2-FD84-8676D65659C3}"/>
              </a:ext>
            </a:extLst>
          </p:cNvPr>
          <p:cNvSpPr txBox="1"/>
          <p:nvPr/>
        </p:nvSpPr>
        <p:spPr>
          <a:xfrm>
            <a:off x="135846" y="5859000"/>
            <a:ext cx="8370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200" dirty="0"/>
              <a:t>Źródło: </a:t>
            </a:r>
            <a:r>
              <a:rPr lang="pl-PL" sz="1200" dirty="0">
                <a:hlinkClick r:id="rId3"/>
              </a:rPr>
              <a:t>https://www.gov.pl/web/dostepnosc-cyfrowa/jak-tworzyc-dostepne-dokumenty-tekstowe-w-edytorze-ms-word</a:t>
            </a:r>
            <a:r>
              <a:rPr lang="pl-PL" sz="1200" dirty="0"/>
              <a:t> </a:t>
            </a:r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2E9E74F7-D660-9AAE-6880-5050B154338B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11171755" y="6642556"/>
            <a:ext cx="1020245" cy="215444"/>
          </a:xfrm>
        </p:spPr>
        <p:txBody>
          <a:bodyPr/>
          <a:lstStyle/>
          <a:p>
            <a:fld id="{B6F15528-21DE-4FAA-801E-634DDDAF4B2B}" type="slidenum">
              <a:rPr lang="pl-PL" smtClean="0"/>
              <a:pPr/>
              <a:t>6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207170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762A80-3DBA-A783-D54C-364E0500CB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245;p14">
            <a:extLst>
              <a:ext uri="{FF2B5EF4-FFF2-40B4-BE49-F238E27FC236}">
                <a16:creationId xmlns:a16="http://schemas.microsoft.com/office/drawing/2014/main" id="{8C9BB97B-09C6-B583-DDC6-7DDF3667252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0" y="42880"/>
            <a:ext cx="10281000" cy="6933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4275" tIns="37125" rIns="74275" bIns="37125" anchor="b" anchorCtr="0">
            <a:noAutofit/>
          </a:bodyPr>
          <a:lstStyle/>
          <a:p>
            <a:pPr>
              <a:buSzPts val="3600"/>
            </a:pPr>
            <a:r>
              <a:rPr lang="pl-PL" sz="3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Tworzenie dokumentów dostępnych cyfrowo 5 z 10</a:t>
            </a:r>
            <a:endParaRPr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id="{EB519878-5719-9FF4-038C-56532493923F}"/>
              </a:ext>
            </a:extLst>
          </p:cNvPr>
          <p:cNvSpPr txBox="1"/>
          <p:nvPr/>
        </p:nvSpPr>
        <p:spPr>
          <a:xfrm>
            <a:off x="135846" y="896960"/>
            <a:ext cx="11765154" cy="24622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>
              <a:spcAft>
                <a:spcPts val="1200"/>
              </a:spcAft>
            </a:pPr>
            <a:r>
              <a:rPr lang="pl-PL" sz="2400" b="1" dirty="0"/>
              <a:t>Wstawianie grafik</a:t>
            </a:r>
          </a:p>
          <a:p>
            <a:pPr fontAlgn="base">
              <a:spcAft>
                <a:spcPts val="1200"/>
              </a:spcAft>
            </a:pPr>
            <a:r>
              <a:rPr lang="pl-PL" sz="2000" dirty="0"/>
              <a:t>W dokumentach tekstowych często umieszczane są grafiki, na przykład zdjęcia, ryciny, wykresy, diagramy. Jeżeli taka grafika niesie w sobie informacje dla czytelnika, to pamiętaj o dodaniu do niej </a:t>
            </a:r>
            <a:r>
              <a:rPr lang="pl-PL" sz="2000" b="1" dirty="0"/>
              <a:t>alternatywnego opisu</a:t>
            </a:r>
            <a:r>
              <a:rPr lang="pl-PL" sz="2000" dirty="0"/>
              <a:t>. Taki opis sformułuj tak, jakbyś opisywał go komuś przez telefon. Opis alternatywny nie jest widoczny dla czytelnika, </a:t>
            </a:r>
            <a:br>
              <a:rPr lang="pl-PL" sz="2000" dirty="0"/>
            </a:br>
            <a:r>
              <a:rPr lang="pl-PL" sz="2000" dirty="0"/>
              <a:t>a korzystają z niego użytkownicy z niepełnosprawnościami za pomocą swojego oprogramowania. </a:t>
            </a:r>
            <a:br>
              <a:rPr lang="pl-PL" sz="2000" dirty="0"/>
            </a:br>
            <a:r>
              <a:rPr lang="pl-PL" sz="2000" dirty="0"/>
              <a:t>Opis alternatywny dodasz do grafiki klikając na niej prawym przyciskiem myszy, wybierając opcję edycji rysunku, a następnie w zakładce Tekst alternatywny wypełniając pole Opis.</a:t>
            </a:r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25BC5B11-E3FF-836E-6373-5EE03ECAC5EB}"/>
              </a:ext>
            </a:extLst>
          </p:cNvPr>
          <p:cNvSpPr txBox="1"/>
          <p:nvPr/>
        </p:nvSpPr>
        <p:spPr>
          <a:xfrm>
            <a:off x="117587" y="5628167"/>
            <a:ext cx="515015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200" dirty="0"/>
              <a:t>Źródło: </a:t>
            </a:r>
            <a:r>
              <a:rPr lang="pl-PL" sz="1200" dirty="0">
                <a:hlinkClick r:id="rId2"/>
              </a:rPr>
              <a:t>https://www.gov.pl/web/dostepnosc-cyfrowa/jak-tworzyc-dostepne-dokumenty-tekstowe-w-edytorze-ms-word</a:t>
            </a:r>
            <a:r>
              <a:rPr lang="pl-PL" sz="1200" dirty="0"/>
              <a:t> </a:t>
            </a:r>
          </a:p>
        </p:txBody>
      </p:sp>
      <p:pic>
        <p:nvPicPr>
          <p:cNvPr id="3" name="Obraz 2" descr="Okno programu MS Word z wyświetloną opcją &quot;Tekst alternatywny&quot;">
            <a:extLst>
              <a:ext uri="{FF2B5EF4-FFF2-40B4-BE49-F238E27FC236}">
                <a16:creationId xmlns:a16="http://schemas.microsoft.com/office/drawing/2014/main" id="{7DA72389-E6FD-9512-7D8A-DA5EF9F293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1000" y="3324887"/>
            <a:ext cx="6525000" cy="2895774"/>
          </a:xfrm>
          <a:prstGeom prst="rect">
            <a:avLst/>
          </a:prstGeom>
        </p:spPr>
      </p:pic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D9D5B848-D244-3D89-BD48-28245E4155E2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11171755" y="6642556"/>
            <a:ext cx="1020245" cy="215444"/>
          </a:xfrm>
        </p:spPr>
        <p:txBody>
          <a:bodyPr/>
          <a:lstStyle/>
          <a:p>
            <a:fld id="{B6F15528-21DE-4FAA-801E-634DDDAF4B2B}" type="slidenum">
              <a:rPr lang="pl-PL" smtClean="0"/>
              <a:pPr/>
              <a:t>7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5267648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76B6F5-5EED-15F1-6F2F-AADD23B13C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245;p14">
            <a:extLst>
              <a:ext uri="{FF2B5EF4-FFF2-40B4-BE49-F238E27FC236}">
                <a16:creationId xmlns:a16="http://schemas.microsoft.com/office/drawing/2014/main" id="{4096B96F-AB60-F681-11A1-4220D733AA0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0" y="42880"/>
            <a:ext cx="10191000" cy="6933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4275" tIns="37125" rIns="74275" bIns="37125" anchor="b" anchorCtr="0">
            <a:noAutofit/>
          </a:bodyPr>
          <a:lstStyle/>
          <a:p>
            <a:pPr>
              <a:buSzPts val="3600"/>
            </a:pPr>
            <a:r>
              <a:rPr lang="pl-PL" sz="3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Tworzenie dokumentów dostępnych cyfrowo 6 z 10</a:t>
            </a:r>
            <a:endParaRPr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A03E0EA3-82CE-12F5-D6AB-5AF79C56DF1A}"/>
              </a:ext>
            </a:extLst>
          </p:cNvPr>
          <p:cNvSpPr txBox="1"/>
          <p:nvPr/>
        </p:nvSpPr>
        <p:spPr>
          <a:xfrm>
            <a:off x="117587" y="909000"/>
            <a:ext cx="5150154" cy="33855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>
              <a:spcAft>
                <a:spcPts val="1200"/>
              </a:spcAft>
            </a:pPr>
            <a:r>
              <a:rPr lang="pl-PL" sz="2400" b="1" dirty="0"/>
              <a:t>Wstawianie grafik</a:t>
            </a:r>
            <a:endParaRPr lang="pl-PL" sz="2400" dirty="0"/>
          </a:p>
          <a:p>
            <a:pPr fontAlgn="base"/>
            <a:r>
              <a:rPr lang="pl-PL" sz="2000" dirty="0"/>
              <a:t>Pamiętaj o </a:t>
            </a:r>
            <a:r>
              <a:rPr lang="pl-PL" sz="2000" b="1" dirty="0"/>
              <a:t>dodawaniu podpisu </a:t>
            </a:r>
            <a:r>
              <a:rPr lang="pl-PL" sz="2000" dirty="0"/>
              <a:t>do grafiki za pomocą wbudowanego narzędzia. Informacje graficzne, takie jak na przykład wykresy kołowe, powinny mieć odpowiednio </a:t>
            </a:r>
            <a:r>
              <a:rPr lang="pl-PL" sz="2000" b="1" dirty="0"/>
              <a:t>duży kontrast </a:t>
            </a:r>
            <a:r>
              <a:rPr lang="pl-PL" sz="2000" dirty="0"/>
              <a:t>i nie mogą być przekazywane wyłącznie za pomocą koloru. Wykres nie będzie wówczas czytelny dla osób z problemami z widzeniem kolorów. </a:t>
            </a:r>
          </a:p>
          <a:p>
            <a:pPr fontAlgn="base"/>
            <a:r>
              <a:rPr lang="pl-PL" sz="2000" dirty="0"/>
              <a:t>(Więcej informacji o kontrastach kolorów na późniejszym slajdzie)</a:t>
            </a:r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377127E7-DDC6-1C9E-9D15-C6C81D04E98A}"/>
              </a:ext>
            </a:extLst>
          </p:cNvPr>
          <p:cNvSpPr txBox="1"/>
          <p:nvPr/>
        </p:nvSpPr>
        <p:spPr>
          <a:xfrm>
            <a:off x="117587" y="5628167"/>
            <a:ext cx="515015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200" dirty="0"/>
              <a:t>Źródło: </a:t>
            </a:r>
            <a:r>
              <a:rPr lang="pl-PL" sz="1200" dirty="0">
                <a:hlinkClick r:id="rId2"/>
              </a:rPr>
              <a:t>https://www.gov.pl/web/dostepnosc-cyfrowa/jak-tworzyc-dostepne-dokumenty-tekstowe-w-edytorze-ms-word</a:t>
            </a:r>
            <a:r>
              <a:rPr lang="pl-PL" sz="1200" dirty="0"/>
              <a:t> </a:t>
            </a:r>
          </a:p>
        </p:txBody>
      </p:sp>
      <p:graphicFrame>
        <p:nvGraphicFramePr>
          <p:cNvPr id="11" name="Wykres 10" descr="Wykres kołowy z zaprezentowanym wysokim kontrastem kolorów.">
            <a:extLst>
              <a:ext uri="{FF2B5EF4-FFF2-40B4-BE49-F238E27FC236}">
                <a16:creationId xmlns:a16="http://schemas.microsoft.com/office/drawing/2014/main" id="{E27FBFF0-8920-DEC9-CF5C-CF69A53A458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49042148"/>
              </p:ext>
            </p:extLst>
          </p:nvPr>
        </p:nvGraphicFramePr>
        <p:xfrm>
          <a:off x="5267741" y="768168"/>
          <a:ext cx="6806672" cy="5321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F959DF3E-EA1A-6643-E7E4-C548DDF05530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11171755" y="6642556"/>
            <a:ext cx="1020245" cy="215444"/>
          </a:xfrm>
        </p:spPr>
        <p:txBody>
          <a:bodyPr/>
          <a:lstStyle/>
          <a:p>
            <a:fld id="{B6F15528-21DE-4FAA-801E-634DDDAF4B2B}" type="slidenum">
              <a:rPr lang="pl-PL" smtClean="0"/>
              <a:pPr/>
              <a:t>8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7465859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EC00BB-5F23-E51B-9EF1-4E78AB3188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245;p14">
            <a:extLst>
              <a:ext uri="{FF2B5EF4-FFF2-40B4-BE49-F238E27FC236}">
                <a16:creationId xmlns:a16="http://schemas.microsoft.com/office/drawing/2014/main" id="{F45BBD90-7F75-FF25-0A5C-98F713577E5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0" y="42880"/>
            <a:ext cx="10056000" cy="6933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4275" tIns="37125" rIns="74275" bIns="37125" anchor="b" anchorCtr="0">
            <a:noAutofit/>
          </a:bodyPr>
          <a:lstStyle/>
          <a:p>
            <a:pPr>
              <a:buSzPts val="3600"/>
            </a:pPr>
            <a:r>
              <a:rPr lang="pl-PL" sz="3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Tworzenie dokumentów dostępnych cyfrowo 7 z 10</a:t>
            </a:r>
            <a:endParaRPr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id="{ED0A98CC-8E0D-13C3-F870-A59E6E062494}"/>
              </a:ext>
            </a:extLst>
          </p:cNvPr>
          <p:cNvSpPr txBox="1"/>
          <p:nvPr/>
        </p:nvSpPr>
        <p:spPr>
          <a:xfrm>
            <a:off x="135846" y="896960"/>
            <a:ext cx="11567239" cy="18466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>
              <a:spcAft>
                <a:spcPts val="1200"/>
              </a:spcAft>
            </a:pPr>
            <a:r>
              <a:rPr lang="pl-PL" sz="2400" b="1" dirty="0"/>
              <a:t>Tabele</a:t>
            </a:r>
            <a:endParaRPr lang="pl-PL" b="1" dirty="0"/>
          </a:p>
          <a:p>
            <a:pPr fontAlgn="base">
              <a:spcAft>
                <a:spcPts val="1200"/>
              </a:spcAft>
            </a:pPr>
            <a:r>
              <a:rPr lang="pl-PL" sz="2000" dirty="0"/>
              <a:t>Do tworzenia tabel w dokumencie stosuj oferowane przez edytor narzędzia. W żadnym wypadku nie formatuj danych za pomocą spacji, tabulatorów i znaków końca linii. Dodawaj nazwę tabeli za pomocą wbudowanego narzędzia. </a:t>
            </a:r>
            <a:r>
              <a:rPr lang="pl-PL" sz="2000" b="1" dirty="0"/>
              <a:t>Unikaj tworzenia skomplikowanych tabel</a:t>
            </a:r>
            <a:r>
              <a:rPr lang="pl-PL" sz="2000" dirty="0"/>
              <a:t>, w tym z łączonymi komórkami, pustymi wierszami, kolumnami lub komórkami. Zazwyczaj pożądany efekt wizualny da się osiągnąć innymi sposobami.</a:t>
            </a:r>
          </a:p>
        </p:txBody>
      </p:sp>
      <p:sp>
        <p:nvSpPr>
          <p:cNvPr id="12" name="pole tekstowe 11">
            <a:extLst>
              <a:ext uri="{FF2B5EF4-FFF2-40B4-BE49-F238E27FC236}">
                <a16:creationId xmlns:a16="http://schemas.microsoft.com/office/drawing/2014/main" id="{467BAAA7-C6F3-BDE2-99D5-BF82A7C55061}"/>
              </a:ext>
            </a:extLst>
          </p:cNvPr>
          <p:cNvSpPr txBox="1"/>
          <p:nvPr/>
        </p:nvSpPr>
        <p:spPr>
          <a:xfrm>
            <a:off x="135846" y="2857127"/>
            <a:ext cx="7130153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/>
            <a:r>
              <a:rPr lang="pl-PL" sz="2000" dirty="0"/>
              <a:t>Jeżeli w tabeli pierwszy wiersz zawiera nagłówki dla danych poniżej, zaznacz go jako nagłówkowy. </a:t>
            </a:r>
            <a:br>
              <a:rPr lang="pl-PL" sz="2000" dirty="0"/>
            </a:br>
            <a:r>
              <a:rPr lang="pl-PL" sz="2000" dirty="0"/>
              <a:t>W opcjach tabeli zaznacz pole wyboru „Wyświetlaj pierwszy wiersz na kolejnych stronach”. </a:t>
            </a:r>
            <a:br>
              <a:rPr lang="pl-PL" sz="2000" dirty="0"/>
            </a:br>
            <a:r>
              <a:rPr lang="pl-PL" sz="2000" dirty="0"/>
              <a:t>Word nie daje możliwości oznaczyć pierwszej kolumny jako zawierającej nagłówki.</a:t>
            </a:r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71B5BD63-4D0A-05D9-121D-6B64BD3CF179}"/>
              </a:ext>
            </a:extLst>
          </p:cNvPr>
          <p:cNvSpPr txBox="1"/>
          <p:nvPr/>
        </p:nvSpPr>
        <p:spPr>
          <a:xfrm>
            <a:off x="135846" y="5859000"/>
            <a:ext cx="8370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200" dirty="0"/>
              <a:t>Źródło: </a:t>
            </a:r>
            <a:r>
              <a:rPr lang="pl-PL" sz="1200" dirty="0">
                <a:hlinkClick r:id="rId2"/>
              </a:rPr>
              <a:t>https://www.gov.pl/web/dostepnosc-cyfrowa/jak-tworzyc-dostepne-dokumenty-tekstowe-w-edytorze-ms-word</a:t>
            </a:r>
            <a:r>
              <a:rPr lang="pl-PL" sz="1200" dirty="0"/>
              <a:t> </a:t>
            </a:r>
          </a:p>
        </p:txBody>
      </p:sp>
      <p:pic>
        <p:nvPicPr>
          <p:cNvPr id="11" name="Obraz 10" descr="Okno programu MS Word z wyświetloną opcją &quot;Wstawianie tabeli&quot;">
            <a:extLst>
              <a:ext uri="{FF2B5EF4-FFF2-40B4-BE49-F238E27FC236}">
                <a16:creationId xmlns:a16="http://schemas.microsoft.com/office/drawing/2014/main" id="{A73E1664-370D-DF4D-7997-695B7D0A3E8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5155" r="5062" b="12253"/>
          <a:stretch>
            <a:fillRect/>
          </a:stretch>
        </p:blipFill>
        <p:spPr>
          <a:xfrm>
            <a:off x="7761000" y="2648280"/>
            <a:ext cx="4295153" cy="3620810"/>
          </a:xfrm>
          <a:prstGeom prst="rect">
            <a:avLst/>
          </a:prstGeom>
        </p:spPr>
      </p:pic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A6FA27CE-1B06-EB0F-29AA-4D8A44D5BF61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11171755" y="6642556"/>
            <a:ext cx="1020245" cy="215444"/>
          </a:xfrm>
        </p:spPr>
        <p:txBody>
          <a:bodyPr/>
          <a:lstStyle/>
          <a:p>
            <a:fld id="{B6F15528-21DE-4FAA-801E-634DDDAF4B2B}" type="slidenum">
              <a:rPr lang="pl-PL" smtClean="0"/>
              <a:pPr/>
              <a:t>9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032571227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 2013–2022">
  <a:themeElements>
    <a:clrScheme name="Motyw pakietu Office 2013–202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yw pakietu Office 2013–2022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 2013–2022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24460</TotalTime>
  <Words>1138</Words>
  <Application>Microsoft Office PowerPoint</Application>
  <PresentationFormat>Panoramiczny</PresentationFormat>
  <Paragraphs>78</Paragraphs>
  <Slides>15</Slides>
  <Notes>2</Notes>
  <HiddenSlides>0</HiddenSlides>
  <MMClips>0</MMClips>
  <ScaleCrop>false</ScaleCrop>
  <HeadingPairs>
    <vt:vector size="6" baseType="variant">
      <vt:variant>
        <vt:lpstr>Używane czcionki</vt:lpstr>
      </vt:variant>
      <vt:variant>
        <vt:i4>6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15</vt:i4>
      </vt:variant>
    </vt:vector>
  </HeadingPairs>
  <TitlesOfParts>
    <vt:vector size="22" baseType="lpstr">
      <vt:lpstr>Inter Medium</vt:lpstr>
      <vt:lpstr>Noto Sans Symbols</vt:lpstr>
      <vt:lpstr>Arial</vt:lpstr>
      <vt:lpstr>Calibri</vt:lpstr>
      <vt:lpstr>Calibri Light</vt:lpstr>
      <vt:lpstr>Wingdings</vt:lpstr>
      <vt:lpstr>Motyw pakietu Office 2013–2022</vt:lpstr>
      <vt:lpstr>Projekt „Uniwersytet otwarty na potrzeby osób z niepełnosprawnościami” dofinansowany ze środków Programu Operacyjnego Wiedza Edukacja Rozwój POWR.03.05.00-00-A023/19</vt:lpstr>
      <vt:lpstr>Zasady opracowania dokumentów  w Uniwersytecie Jana Kochanowskiego  w Kielcach</vt:lpstr>
      <vt:lpstr>Tworzenie dokumentów dostępnych cyfrowo 1 z 10</vt:lpstr>
      <vt:lpstr>Tworzenie dokumentów dostępnych cyfrowo 2 z 10</vt:lpstr>
      <vt:lpstr>Tworzenie dokumentów dostępnych cyfrowo 3 z 10</vt:lpstr>
      <vt:lpstr>Tworzenie dokumentów dostępnych cyfrowo 4 z 10</vt:lpstr>
      <vt:lpstr>Tworzenie dokumentów dostępnych cyfrowo 5 z 10</vt:lpstr>
      <vt:lpstr>Tworzenie dokumentów dostępnych cyfrowo 6 z 10</vt:lpstr>
      <vt:lpstr>Tworzenie dokumentów dostępnych cyfrowo 7 z 10</vt:lpstr>
      <vt:lpstr>Tworzenie dokumentów dostępnych cyfrowo 8 z 10</vt:lpstr>
      <vt:lpstr>Tworzenie dokumentów dostępnych cyfrowo 9 z 10</vt:lpstr>
      <vt:lpstr>Tworzenie dokumentów dostępnych cyfrowo 10 z 10</vt:lpstr>
      <vt:lpstr>Podstawa prawna</vt:lpstr>
      <vt:lpstr>Pamiętaj, to twórca dokumentu/tekstu zawsze odpowiada za jego dostępność!</vt:lpstr>
      <vt:lpstr>Podsumowanie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Administracja i Zarządzanie Moduł 5. Zasady opracowania dokumentów</dc:title>
  <dc:creator>Monika Knefel</dc:creator>
  <cp:keywords>Szkolenie; dostępne dokumenty</cp:keywords>
  <cp:lastModifiedBy>Sebastian Grabek</cp:lastModifiedBy>
  <cp:revision>122</cp:revision>
  <cp:lastPrinted>2024-01-16T11:53:28Z</cp:lastPrinted>
  <dcterms:created xsi:type="dcterms:W3CDTF">2024-01-08T18:10:14Z</dcterms:created>
  <dcterms:modified xsi:type="dcterms:W3CDTF">2026-02-25T07:37:57Z</dcterms:modified>
</cp:coreProperties>
</file>